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Lst>
  <p:sldSz cx="9144000" cy="5143500" type="screen16x9"/>
  <p:notesSz cx="7772400" cy="10058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1"/>
    <p:restoredTop sz="94648"/>
  </p:normalViewPr>
  <p:slideViewPr>
    <p:cSldViewPr snapToGrid="0">
      <p:cViewPr varScale="1">
        <p:scale>
          <a:sx n="157" d="100"/>
          <a:sy n="157" d="100"/>
        </p:scale>
        <p:origin x="17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2" name="PlaceHolder 3"/>
          <p:cNvSpPr>
            <a:spLocks noGrp="1"/>
          </p:cNvSpPr>
          <p:nvPr>
            <p:ph type="sldNum" idx="1"/>
          </p:nvPr>
        </p:nvSpPr>
        <p:spPr/>
        <p:txBody>
          <a:bodyPr/>
          <a:lstStyle/>
          <a:p>
            <a:fld id="{B878DAA3-2EB2-49DD-A3B8-B9118387CFAF}"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MAIN_POI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0"/>
          </p:nvPr>
        </p:nvSpPr>
        <p:spPr/>
        <p:txBody>
          <a:bodyPr/>
          <a:lstStyle/>
          <a:p>
            <a:fld id="{B5633C6C-4FCE-4050-9417-5CB4F393B11E}"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SECTION_TITLE_AND_DESCRIPTION">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5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1"/>
          </p:nvPr>
        </p:nvSpPr>
        <p:spPr/>
        <p:txBody>
          <a:bodyPr/>
          <a:lstStyle/>
          <a:p>
            <a:fld id="{050F8655-4DA5-416E-8EA2-CA6859C7C160}"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Default 1">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5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2"/>
          </p:nvPr>
        </p:nvSpPr>
        <p:spPr/>
        <p:txBody>
          <a:bodyPr/>
          <a:lstStyle/>
          <a:p>
            <a:fld id="{A5A38159-2434-484F-9FFA-F21D13EF3DF5}"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CAPTION_ONLY">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0"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3"/>
          </p:nvPr>
        </p:nvSpPr>
        <p:spPr/>
        <p:txBody>
          <a:bodyPr/>
          <a:lstStyle/>
          <a:p>
            <a:fld id="{7DB0E88A-8D32-4AF2-ABB0-879A7818D039}"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Default 2">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4"/>
          </p:nvPr>
        </p:nvSpPr>
        <p:spPr/>
        <p:txBody>
          <a:bodyPr/>
          <a:lstStyle/>
          <a:p>
            <a:fld id="{EC937DC7-5917-450E-B4F4-A29A3B88D3AD}"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Default 3">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8"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5"/>
          </p:nvPr>
        </p:nvSpPr>
        <p:spPr/>
        <p:txBody>
          <a:bodyPr/>
          <a:lstStyle/>
          <a:p>
            <a:fld id="{350B3E28-FF70-4A69-BF56-0D738E31D2FD}"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Default 4">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7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6"/>
          </p:nvPr>
        </p:nvSpPr>
        <p:spPr/>
        <p:txBody>
          <a:bodyPr/>
          <a:lstStyle/>
          <a:p>
            <a:fld id="{22890F94-CD90-4D4E-BA4C-CBB8C3A18A00}"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Default 5">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79"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7"/>
          </p:nvPr>
        </p:nvSpPr>
        <p:spPr/>
        <p:txBody>
          <a:bodyPr/>
          <a:lstStyle/>
          <a:p>
            <a:fld id="{44DC4AC5-4C1C-4D42-8FA6-A316D828A440}"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Default 6">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8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8"/>
          </p:nvPr>
        </p:nvSpPr>
        <p:spPr/>
        <p:txBody>
          <a:bodyPr/>
          <a:lstStyle/>
          <a:p>
            <a:fld id="{D2381CD5-9FB4-47C5-86A8-CB0264EF4604}"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Default 7">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88"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9"/>
          </p:nvPr>
        </p:nvSpPr>
        <p:spPr/>
        <p:txBody>
          <a:bodyPr/>
          <a:lstStyle/>
          <a:p>
            <a:fld id="{3F152F5C-9D49-4B67-A9F8-E7C7C331DB3E}"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BIG_NUMBER">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9"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
          </p:nvPr>
        </p:nvSpPr>
        <p:spPr/>
        <p:txBody>
          <a:bodyPr/>
          <a:lstStyle/>
          <a:p>
            <a:fld id="{E769C7AC-9937-46E5-B220-A7F0455724C3}"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Default 8">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9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0"/>
          </p:nvPr>
        </p:nvSpPr>
        <p:spPr/>
        <p:txBody>
          <a:bodyPr/>
          <a:lstStyle/>
          <a:p>
            <a:fld id="{A2B684E7-EC1B-422A-B500-F3C57A7D1261}"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Default 9">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99"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1"/>
          </p:nvPr>
        </p:nvSpPr>
        <p:spPr/>
        <p:txBody>
          <a:bodyPr/>
          <a:lstStyle/>
          <a:p>
            <a:fld id="{3AA619BB-4CE3-4FE5-BB15-9CCE019211C4}"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Default 10">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10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2"/>
          </p:nvPr>
        </p:nvSpPr>
        <p:spPr/>
        <p:txBody>
          <a:bodyPr/>
          <a:lstStyle/>
          <a:p>
            <a:fld id="{3F6CD9E0-B6E3-4E71-85F7-128CCF2D02E6}"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1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3"/>
          </p:nvPr>
        </p:nvSpPr>
        <p:spPr/>
        <p:txBody>
          <a:bodyPr/>
          <a:lstStyle/>
          <a:p>
            <a:fld id="{EF49C367-ADD2-4DF5-BC61-36FEF8B71EBA}"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17"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4"/>
          </p:nvPr>
        </p:nvSpPr>
        <p:spPr/>
        <p:txBody>
          <a:bodyPr/>
          <a:lstStyle/>
          <a:p>
            <a:fld id="{98ABEC26-8F9B-4771-945C-CAAA810A1266}"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_AND_TWO_COLUMNS">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2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5"/>
          </p:nvPr>
        </p:nvSpPr>
        <p:spPr/>
        <p:txBody>
          <a:bodyPr/>
          <a:lstStyle/>
          <a:p>
            <a:fld id="{B459F75C-6902-4DF4-A40A-F47018032FF1}"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28"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6"/>
          </p:nvPr>
        </p:nvSpPr>
        <p:spPr/>
        <p:txBody>
          <a:bodyPr/>
          <a:lstStyle/>
          <a:p>
            <a:fld id="{5182378A-F1AA-4373-A626-0060A0B9D59F}"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_HEADER">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3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7"/>
          </p:nvPr>
        </p:nvSpPr>
        <p:spPr/>
        <p:txBody>
          <a:bodyPr/>
          <a:lstStyle/>
          <a:p>
            <a:fld id="{3A4E3C1A-AC7E-4B46-9576-975CF1B9ED2E}"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_ONLY">
    <p:spTree>
      <p:nvGrpSpPr>
        <p:cNvPr id="1" name=""/>
        <p:cNvGrpSpPr/>
        <p:nvPr/>
      </p:nvGrpSpPr>
      <p:grpSpPr>
        <a:xfrm>
          <a:off x="0" y="0"/>
          <a:ext cx="0" cy="0"/>
          <a:chOff x="0" y="0"/>
          <a:chExt cx="0" cy="0"/>
        </a:xfrm>
      </p:grpSpPr>
      <p:sp>
        <p:nvSpPr>
          <p:cNvPr id="3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3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8"/>
          </p:nvPr>
        </p:nvSpPr>
        <p:spPr/>
        <p:txBody>
          <a:bodyPr/>
          <a:lstStyle/>
          <a:p>
            <a:fld id="{1E28C828-CE52-49F1-9C98-AB71B79D7E4B}"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ONE_COLUMN_TEXT">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41"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9"/>
          </p:nvPr>
        </p:nvSpPr>
        <p:spPr/>
        <p:txBody>
          <a:bodyPr/>
          <a:lstStyle/>
          <a:p>
            <a:fld id="{CEBE59B1-B21F-4C6F-AFD1-1441C60DB3FC}"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800" b="0" strike="noStrike" spc="-1">
                <a:solidFill>
                  <a:schemeClr val="accent2">
                    <a:lumOff val="21760"/>
                  </a:schemeClr>
                </a:solidFill>
                <a:latin typeface="Arial"/>
                <a:ea typeface="Arial"/>
              </a:rPr>
              <a:t>Body Level One</a:t>
            </a:r>
            <a:endParaRPr lang="en-US" sz="28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Two</a:t>
            </a:r>
            <a:endParaRPr lang="en-US" sz="28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Three</a:t>
            </a:r>
            <a:endParaRPr lang="en-US" sz="28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Four</a:t>
            </a:r>
            <a:endParaRPr lang="en-US" sz="28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Five</a:t>
            </a:r>
            <a:endParaRPr lang="en-US" sz="2800" b="0" strike="noStrike" spc="-1">
              <a:solidFill>
                <a:schemeClr val="accent2">
                  <a:lumOff val="21760"/>
                </a:schemeClr>
              </a:solidFill>
              <a:latin typeface="Arial"/>
            </a:endParaRPr>
          </a:p>
        </p:txBody>
      </p:sp>
      <p:sp>
        <p:nvSpPr>
          <p:cNvPr id="2" name="PlaceHolder 3"/>
          <p:cNvSpPr>
            <a:spLocks noGrp="1"/>
          </p:cNvSpPr>
          <p:nvPr>
            <p:ph type="sldNum" idx="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A7F6CA5E-2DBD-4802-AA6F-16F1ADA62A6C}"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43" name="PlaceHolder 2"/>
          <p:cNvSpPr>
            <a:spLocks noGrp="1"/>
          </p:cNvSpPr>
          <p:nvPr>
            <p:ph type="sldNum" idx="1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2938D003-FD24-48A5-993C-36D00FDA209B}"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Google Shape;81;p21"/>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47"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48"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100" b="0" strike="noStrike" spc="-1">
                <a:solidFill>
                  <a:schemeClr val="accent2">
                    <a:lumOff val="21760"/>
                  </a:schemeClr>
                </a:solidFill>
                <a:latin typeface="Arial"/>
                <a:ea typeface="Arial"/>
              </a:rPr>
              <a:t>Body Level One</a:t>
            </a:r>
            <a:endParaRPr lang="en-US" sz="21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Two</a:t>
            </a:r>
            <a:endParaRPr lang="en-US" sz="21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Three</a:t>
            </a:r>
            <a:endParaRPr lang="en-US" sz="21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Four</a:t>
            </a:r>
            <a:endParaRPr lang="en-US" sz="21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Five</a:t>
            </a:r>
            <a:endParaRPr lang="en-US" sz="2100" b="0" strike="noStrike" spc="-1">
              <a:solidFill>
                <a:schemeClr val="accent2">
                  <a:lumOff val="21760"/>
                </a:schemeClr>
              </a:solidFill>
              <a:latin typeface="Arial"/>
            </a:endParaRPr>
          </a:p>
        </p:txBody>
      </p:sp>
      <p:sp>
        <p:nvSpPr>
          <p:cNvPr id="49"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50" name="PlaceHolder 4"/>
          <p:cNvSpPr>
            <a:spLocks noGrp="1"/>
          </p:cNvSpPr>
          <p:nvPr>
            <p:ph type="sldNum" idx="1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B5B59255-4FC1-43BD-A5F5-DF3CD335CED2}"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54" name="PlaceHolder 2"/>
          <p:cNvSpPr>
            <a:spLocks noGrp="1"/>
          </p:cNvSpPr>
          <p:nvPr>
            <p:ph type="sldNum" idx="1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5BB442DE-00B6-4CB1-99BE-BA4CE95AF42E}"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marL="228600" indent="0" defTabSz="914400">
              <a:lnSpc>
                <a:spcPct val="100000"/>
              </a:lnSpc>
              <a:buNone/>
              <a:tabLst>
                <a:tab pos="0" algn="l"/>
              </a:tabLst>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58" name="PlaceHolder 2"/>
          <p:cNvSpPr>
            <a:spLocks noGrp="1"/>
          </p:cNvSpPr>
          <p:nvPr>
            <p:ph type="sldNum" idx="1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339D8F9-F261-45EF-8B29-639EDA5842FD}"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2"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63" name="PlaceHolder 3"/>
          <p:cNvSpPr>
            <a:spLocks noGrp="1"/>
          </p:cNvSpPr>
          <p:nvPr>
            <p:ph type="sldNum" idx="14"/>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6E4FC42C-4E67-438A-AE6E-4B11352357D5}"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PlaceHolder 1"/>
          <p:cNvSpPr>
            <a:spLocks noGrp="1"/>
          </p:cNvSpPr>
          <p:nvPr>
            <p:ph type="sldNum" idx="15"/>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18661F4D-19EE-4B1A-8144-F3ECB7587515}"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0"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71" name="PlaceHolder 3"/>
          <p:cNvSpPr>
            <a:spLocks noGrp="1"/>
          </p:cNvSpPr>
          <p:nvPr>
            <p:ph type="sldNum" idx="1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F453CC5-6D17-4114-AA9E-2814F677E2EE}"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5"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One</a:t>
            </a:r>
            <a:endParaRPr lang="en-US" sz="1400" b="0" strike="noStrike" spc="-1">
              <a:solidFill>
                <a:schemeClr val="accent2">
                  <a:lumOff val="21760"/>
                </a:schemeClr>
              </a:solidFill>
              <a:latin typeface="Arial"/>
            </a:endParaRPr>
          </a:p>
          <a:p>
            <a:pPr marL="965160" lvl="1"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Two</a:t>
            </a:r>
            <a:endParaRPr lang="en-US" sz="1400" b="0" strike="noStrike" spc="-1">
              <a:solidFill>
                <a:schemeClr val="accent2">
                  <a:lumOff val="21760"/>
                </a:schemeClr>
              </a:solidFill>
              <a:latin typeface="Arial"/>
            </a:endParaRPr>
          </a:p>
          <a:p>
            <a:pPr marL="1422360" lvl="2"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Three</a:t>
            </a:r>
            <a:endParaRPr lang="en-US" sz="1400" b="0" strike="noStrike" spc="-1">
              <a:solidFill>
                <a:schemeClr val="accent2">
                  <a:lumOff val="21760"/>
                </a:schemeClr>
              </a:solidFill>
              <a:latin typeface="Arial"/>
            </a:endParaRPr>
          </a:p>
          <a:p>
            <a:pPr marL="1879560" lvl="3"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Four</a:t>
            </a:r>
            <a:endParaRPr lang="en-US" sz="1400" b="0" strike="noStrike" spc="-1">
              <a:solidFill>
                <a:schemeClr val="accent2">
                  <a:lumOff val="21760"/>
                </a:schemeClr>
              </a:solidFill>
              <a:latin typeface="Arial"/>
            </a:endParaRPr>
          </a:p>
          <a:p>
            <a:pPr marL="2336760" lvl="4"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Five</a:t>
            </a:r>
            <a:endParaRPr lang="en-US" sz="1400" b="0" strike="noStrike" spc="-1">
              <a:solidFill>
                <a:schemeClr val="accent2">
                  <a:lumOff val="21760"/>
                </a:schemeClr>
              </a:solidFill>
              <a:latin typeface="Arial"/>
            </a:endParaRPr>
          </a:p>
        </p:txBody>
      </p:sp>
      <p:sp>
        <p:nvSpPr>
          <p:cNvPr id="76"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77" name="PlaceHolder 4"/>
          <p:cNvSpPr>
            <a:spLocks noGrp="1"/>
          </p:cNvSpPr>
          <p:nvPr>
            <p:ph type="sldNum" idx="1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BB68857C-01D6-4E7F-BE4B-846F975FB6F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81" name="PlaceHolder 2"/>
          <p:cNvSpPr>
            <a:spLocks noGrp="1"/>
          </p:cNvSpPr>
          <p:nvPr>
            <p:ph type="sldNum" idx="1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8DFBD446-434D-447A-A198-A0E721E9978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85"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One</a:t>
            </a:r>
            <a:endParaRPr lang="en-US" sz="1200" b="0" strike="noStrike" spc="-1">
              <a:solidFill>
                <a:schemeClr val="accent2">
                  <a:lumOff val="21760"/>
                </a:schemeClr>
              </a:solidFill>
              <a:latin typeface="Arial"/>
            </a:endParaRPr>
          </a:p>
          <a:p>
            <a:pPr marL="914400" lvl="1"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Two</a:t>
            </a:r>
            <a:endParaRPr lang="en-US" sz="1200" b="0" strike="noStrike" spc="-1">
              <a:solidFill>
                <a:schemeClr val="accent2">
                  <a:lumOff val="21760"/>
                </a:schemeClr>
              </a:solidFill>
              <a:latin typeface="Arial"/>
            </a:endParaRPr>
          </a:p>
          <a:p>
            <a:pPr marL="1371600" lvl="2"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Three</a:t>
            </a:r>
            <a:endParaRPr lang="en-US" sz="1200" b="0" strike="noStrike" spc="-1">
              <a:solidFill>
                <a:schemeClr val="accent2">
                  <a:lumOff val="21760"/>
                </a:schemeClr>
              </a:solidFill>
              <a:latin typeface="Arial"/>
            </a:endParaRPr>
          </a:p>
          <a:p>
            <a:pPr marL="1828800" lvl="3"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Four</a:t>
            </a:r>
            <a:endParaRPr lang="en-US" sz="1200" b="0" strike="noStrike" spc="-1">
              <a:solidFill>
                <a:schemeClr val="accent2">
                  <a:lumOff val="21760"/>
                </a:schemeClr>
              </a:solidFill>
              <a:latin typeface="Arial"/>
            </a:endParaRPr>
          </a:p>
          <a:p>
            <a:pPr marL="2286000" lvl="4"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Five</a:t>
            </a:r>
            <a:endParaRPr lang="en-US" sz="1200" b="0" strike="noStrike" spc="-1">
              <a:solidFill>
                <a:schemeClr val="accent2">
                  <a:lumOff val="21760"/>
                </a:schemeClr>
              </a:solidFill>
              <a:latin typeface="Arial"/>
            </a:endParaRPr>
          </a:p>
        </p:txBody>
      </p:sp>
      <p:sp>
        <p:nvSpPr>
          <p:cNvPr id="86" name="PlaceHolder 3"/>
          <p:cNvSpPr>
            <a:spLocks noGrp="1"/>
          </p:cNvSpPr>
          <p:nvPr>
            <p:ph type="sldNum" idx="1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B9965D73-AE37-41E2-9B95-85937023D2DC}"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7" name="PlaceHolder 3"/>
          <p:cNvSpPr>
            <a:spLocks noGrp="1"/>
          </p:cNvSpPr>
          <p:nvPr>
            <p:ph type="sldNum" idx="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F130B90-785D-4E8F-8C7D-931055075202}"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90" name="PlaceHolder 2"/>
          <p:cNvSpPr>
            <a:spLocks noGrp="1"/>
          </p:cNvSpPr>
          <p:nvPr>
            <p:ph type="sldNum" idx="2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466AC8B-4DBA-4666-A51A-9C2976AD113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Google Shape;36;p9"/>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94"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95"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100" b="0" strike="noStrike" spc="-1">
                <a:solidFill>
                  <a:schemeClr val="accent2">
                    <a:lumOff val="21760"/>
                  </a:schemeClr>
                </a:solidFill>
                <a:latin typeface="Arial"/>
                <a:ea typeface="Arial"/>
              </a:rPr>
              <a:t>Body Level One</a:t>
            </a:r>
            <a:endParaRPr lang="en-US" sz="21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Two</a:t>
            </a:r>
            <a:endParaRPr lang="en-US" sz="21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Three</a:t>
            </a:r>
            <a:endParaRPr lang="en-US" sz="21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Four</a:t>
            </a:r>
            <a:endParaRPr lang="en-US" sz="21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Five</a:t>
            </a:r>
            <a:endParaRPr lang="en-US" sz="2100" b="0" strike="noStrike" spc="-1">
              <a:solidFill>
                <a:schemeClr val="accent2">
                  <a:lumOff val="21760"/>
                </a:schemeClr>
              </a:solidFill>
              <a:latin typeface="Arial"/>
            </a:endParaRPr>
          </a:p>
        </p:txBody>
      </p:sp>
      <p:sp>
        <p:nvSpPr>
          <p:cNvPr id="96"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97" name="PlaceHolder 4"/>
          <p:cNvSpPr>
            <a:spLocks noGrp="1"/>
          </p:cNvSpPr>
          <p:nvPr>
            <p:ph type="sldNum" idx="2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B279056-2257-4D01-A98A-DDA90BA2CDA1}"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marL="228600" indent="0" defTabSz="914400">
              <a:lnSpc>
                <a:spcPct val="100000"/>
              </a:lnSpc>
              <a:buNone/>
              <a:tabLst>
                <a:tab pos="0" algn="l"/>
              </a:tabLst>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101" name="PlaceHolder 2"/>
          <p:cNvSpPr>
            <a:spLocks noGrp="1"/>
          </p:cNvSpPr>
          <p:nvPr>
            <p:ph type="sldNum" idx="2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937D26C-1695-479B-BE38-C663D5306FDA}"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sldNum" idx="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11D28565-D544-4672-9EE3-7DB5150EBCE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1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800" b="0" strike="noStrike" spc="-1">
                <a:solidFill>
                  <a:schemeClr val="accent2">
                    <a:lumOff val="21760"/>
                  </a:schemeClr>
                </a:solidFill>
                <a:latin typeface="Arial"/>
                <a:ea typeface="Arial"/>
              </a:rPr>
              <a:t>Body Level One</a:t>
            </a:r>
            <a:endParaRPr lang="en-US" sz="28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Two</a:t>
            </a:r>
            <a:endParaRPr lang="en-US" sz="28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Three</a:t>
            </a:r>
            <a:endParaRPr lang="en-US" sz="28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Four</a:t>
            </a:r>
            <a:endParaRPr lang="en-US" sz="28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Five</a:t>
            </a:r>
            <a:endParaRPr lang="en-US" sz="2800" b="0" strike="noStrike" spc="-1">
              <a:solidFill>
                <a:schemeClr val="accent2">
                  <a:lumOff val="21760"/>
                </a:schemeClr>
              </a:solidFill>
              <a:latin typeface="Arial"/>
            </a:endParaRPr>
          </a:p>
        </p:txBody>
      </p:sp>
      <p:sp>
        <p:nvSpPr>
          <p:cNvPr id="15" name="PlaceHolder 3"/>
          <p:cNvSpPr>
            <a:spLocks noGrp="1"/>
          </p:cNvSpPr>
          <p:nvPr>
            <p:ph type="sldNum" idx="4"/>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83C2422-397A-4B04-8DD1-F25066441A0A}"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19"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One</a:t>
            </a:r>
            <a:endParaRPr lang="en-US" sz="1400" b="0" strike="noStrike" spc="-1">
              <a:solidFill>
                <a:schemeClr val="accent2">
                  <a:lumOff val="21760"/>
                </a:schemeClr>
              </a:solidFill>
              <a:latin typeface="Arial"/>
            </a:endParaRPr>
          </a:p>
          <a:p>
            <a:pPr marL="965160" lvl="1"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Two</a:t>
            </a:r>
            <a:endParaRPr lang="en-US" sz="1400" b="0" strike="noStrike" spc="-1">
              <a:solidFill>
                <a:schemeClr val="accent2">
                  <a:lumOff val="21760"/>
                </a:schemeClr>
              </a:solidFill>
              <a:latin typeface="Arial"/>
            </a:endParaRPr>
          </a:p>
          <a:p>
            <a:pPr marL="1422360" lvl="2"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Three</a:t>
            </a:r>
            <a:endParaRPr lang="en-US" sz="1400" b="0" strike="noStrike" spc="-1">
              <a:solidFill>
                <a:schemeClr val="accent2">
                  <a:lumOff val="21760"/>
                </a:schemeClr>
              </a:solidFill>
              <a:latin typeface="Arial"/>
            </a:endParaRPr>
          </a:p>
          <a:p>
            <a:pPr marL="1879560" lvl="3"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Four</a:t>
            </a:r>
            <a:endParaRPr lang="en-US" sz="1400" b="0" strike="noStrike" spc="-1">
              <a:solidFill>
                <a:schemeClr val="accent2">
                  <a:lumOff val="21760"/>
                </a:schemeClr>
              </a:solidFill>
              <a:latin typeface="Arial"/>
            </a:endParaRPr>
          </a:p>
          <a:p>
            <a:pPr marL="2336760" lvl="4"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Five</a:t>
            </a:r>
            <a:endParaRPr lang="en-US" sz="1400" b="0" strike="noStrike" spc="-1">
              <a:solidFill>
                <a:schemeClr val="accent2">
                  <a:lumOff val="21760"/>
                </a:schemeClr>
              </a:solidFill>
              <a:latin typeface="Arial"/>
            </a:endParaRPr>
          </a:p>
        </p:txBody>
      </p:sp>
      <p:sp>
        <p:nvSpPr>
          <p:cNvPr id="20"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21" name="PlaceHolder 4"/>
          <p:cNvSpPr>
            <a:spLocks noGrp="1"/>
          </p:cNvSpPr>
          <p:nvPr>
            <p:ph type="sldNum" idx="5"/>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9EE13BED-6672-43F7-A3A5-039B48235F5B}"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25"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26" name="PlaceHolder 3"/>
          <p:cNvSpPr>
            <a:spLocks noGrp="1"/>
          </p:cNvSpPr>
          <p:nvPr>
            <p:ph type="sldNum" idx="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D93F8F50-9992-407B-B16B-06A8DAD99692}"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30" name="PlaceHolder 2"/>
          <p:cNvSpPr>
            <a:spLocks noGrp="1"/>
          </p:cNvSpPr>
          <p:nvPr>
            <p:ph type="sldNum" idx="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249C04D0-4E58-4A7F-AF95-93A545420A7C}"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34" name="PlaceHolder 2"/>
          <p:cNvSpPr>
            <a:spLocks noGrp="1"/>
          </p:cNvSpPr>
          <p:nvPr>
            <p:ph type="sldNum" idx="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3CB1914-ECE5-49B5-800A-A18555D5CD1B}"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38"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One</a:t>
            </a:r>
            <a:endParaRPr lang="en-US" sz="1200" b="0" strike="noStrike" spc="-1">
              <a:solidFill>
                <a:schemeClr val="accent2">
                  <a:lumOff val="21760"/>
                </a:schemeClr>
              </a:solidFill>
              <a:latin typeface="Arial"/>
            </a:endParaRPr>
          </a:p>
          <a:p>
            <a:pPr marL="914400" lvl="1"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Two</a:t>
            </a:r>
            <a:endParaRPr lang="en-US" sz="1200" b="0" strike="noStrike" spc="-1">
              <a:solidFill>
                <a:schemeClr val="accent2">
                  <a:lumOff val="21760"/>
                </a:schemeClr>
              </a:solidFill>
              <a:latin typeface="Arial"/>
            </a:endParaRPr>
          </a:p>
          <a:p>
            <a:pPr marL="1371600" lvl="2"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Three</a:t>
            </a:r>
            <a:endParaRPr lang="en-US" sz="1200" b="0" strike="noStrike" spc="-1">
              <a:solidFill>
                <a:schemeClr val="accent2">
                  <a:lumOff val="21760"/>
                </a:schemeClr>
              </a:solidFill>
              <a:latin typeface="Arial"/>
            </a:endParaRPr>
          </a:p>
          <a:p>
            <a:pPr marL="1828800" lvl="3"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Four</a:t>
            </a:r>
            <a:endParaRPr lang="en-US" sz="1200" b="0" strike="noStrike" spc="-1">
              <a:solidFill>
                <a:schemeClr val="accent2">
                  <a:lumOff val="21760"/>
                </a:schemeClr>
              </a:solidFill>
              <a:latin typeface="Arial"/>
            </a:endParaRPr>
          </a:p>
          <a:p>
            <a:pPr marL="2286000" lvl="4"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Five</a:t>
            </a:r>
            <a:endParaRPr lang="en-US" sz="1200" b="0" strike="noStrike" spc="-1">
              <a:solidFill>
                <a:schemeClr val="accent2">
                  <a:lumOff val="21760"/>
                </a:schemeClr>
              </a:solidFill>
              <a:latin typeface="Arial"/>
            </a:endParaRPr>
          </a:p>
        </p:txBody>
      </p:sp>
      <p:sp>
        <p:nvSpPr>
          <p:cNvPr id="39" name="PlaceHolder 3"/>
          <p:cNvSpPr>
            <a:spLocks noGrp="1"/>
          </p:cNvSpPr>
          <p:nvPr>
            <p:ph type="sldNum" idx="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DC0672EF-5AE8-4B98-A46B-B28E530F3013}"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23040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dirty="0">
                <a:solidFill>
                  <a:srgbClr val="000000"/>
                </a:solidFill>
                <a:latin typeface="Arial"/>
                <a:ea typeface="Arial"/>
              </a:rPr>
              <a:t>CS 6476 Project 1</a:t>
            </a:r>
            <a:endParaRPr lang="en-US" sz="5200" b="0" strike="noStrike" spc="-1" dirty="0">
              <a:solidFill>
                <a:srgbClr val="000000"/>
              </a:solidFill>
              <a:latin typeface="Arial"/>
            </a:endParaRPr>
          </a:p>
        </p:txBody>
      </p:sp>
      <p:sp>
        <p:nvSpPr>
          <p:cNvPr id="105" name="PlaceHolder 2"/>
          <p:cNvSpPr>
            <a:spLocks noGrp="1"/>
          </p:cNvSpPr>
          <p:nvPr>
            <p:ph/>
          </p:nvPr>
        </p:nvSpPr>
        <p:spPr>
          <a:xfrm>
            <a:off x="311760" y="2320200"/>
            <a:ext cx="8520120" cy="1797120"/>
          </a:xfrm>
          <a:prstGeom prst="rect">
            <a:avLst/>
          </a:prstGeom>
          <a:noFill/>
          <a:ln w="12600">
            <a:noFill/>
          </a:ln>
        </p:spPr>
        <p:txBody>
          <a:bodyPr lIns="91440" tIns="91440" rIns="91440" bIns="91440" anchor="t">
            <a:normAutofit fontScale="93550"/>
          </a:bodyPr>
          <a:lstStyle/>
          <a:p>
            <a:pPr indent="0" algn="ctr" defTabSz="914400">
              <a:lnSpc>
                <a:spcPct val="100000"/>
              </a:lnSpc>
              <a:buNone/>
              <a:tabLst>
                <a:tab pos="0" algn="l"/>
              </a:tabLst>
            </a:pPr>
            <a:r>
              <a:rPr lang="en-US" sz="2800" b="0" strike="noStrike" spc="-1" dirty="0">
                <a:solidFill>
                  <a:schemeClr val="accent2">
                    <a:lumOff val="21760"/>
                  </a:schemeClr>
                </a:solidFill>
                <a:latin typeface="Arial"/>
                <a:ea typeface="Arial"/>
              </a:rPr>
              <a:t>Venkata </a:t>
            </a:r>
            <a:r>
              <a:rPr lang="en-US" sz="2800" b="0" strike="noStrike" spc="-1" dirty="0" err="1">
                <a:solidFill>
                  <a:schemeClr val="accent2">
                    <a:lumOff val="21760"/>
                  </a:schemeClr>
                </a:solidFill>
                <a:latin typeface="Arial"/>
                <a:ea typeface="Arial"/>
              </a:rPr>
              <a:t>Aashutosh</a:t>
            </a:r>
            <a:r>
              <a:rPr lang="en-US" sz="2800" b="0" strike="noStrike" spc="-1" dirty="0">
                <a:solidFill>
                  <a:schemeClr val="accent2">
                    <a:lumOff val="21760"/>
                  </a:schemeClr>
                </a:solidFill>
                <a:latin typeface="Arial"/>
                <a:ea typeface="Arial"/>
              </a:rPr>
              <a:t> </a:t>
            </a:r>
            <a:r>
              <a:rPr lang="en-US" sz="2800" b="0" strike="noStrike" spc="-1" dirty="0" err="1">
                <a:solidFill>
                  <a:schemeClr val="accent2">
                    <a:lumOff val="21760"/>
                  </a:schemeClr>
                </a:solidFill>
                <a:latin typeface="Arial"/>
                <a:ea typeface="Arial"/>
              </a:rPr>
              <a:t>Aripirala</a:t>
            </a:r>
            <a:endParaRPr lang="en-US" sz="2800" b="0" strike="noStrike" spc="-1" dirty="0">
              <a:solidFill>
                <a:schemeClr val="accent2">
                  <a:lumOff val="21760"/>
                </a:schemeClr>
              </a:solidFill>
              <a:latin typeface="Arial"/>
            </a:endParaRPr>
          </a:p>
          <a:p>
            <a:pPr indent="0" algn="ctr" defTabSz="914400">
              <a:lnSpc>
                <a:spcPct val="100000"/>
              </a:lnSpc>
              <a:buNone/>
              <a:tabLst>
                <a:tab pos="0" algn="l"/>
              </a:tabLst>
            </a:pPr>
            <a:r>
              <a:rPr lang="en-US" sz="2800" b="0" strike="noStrike" spc="-1" dirty="0">
                <a:solidFill>
                  <a:schemeClr val="accent2">
                    <a:lumOff val="21760"/>
                  </a:schemeClr>
                </a:solidFill>
                <a:latin typeface="Arial"/>
                <a:ea typeface="Arial"/>
              </a:rPr>
              <a:t>av84@gatech.edu</a:t>
            </a:r>
            <a:endParaRPr lang="en-US" sz="2800" b="0" strike="noStrike" spc="-1" dirty="0">
              <a:solidFill>
                <a:schemeClr val="accent2">
                  <a:lumOff val="21760"/>
                </a:schemeClr>
              </a:solidFill>
              <a:latin typeface="Arial"/>
            </a:endParaRPr>
          </a:p>
          <a:p>
            <a:pPr indent="0" algn="ctr" defTabSz="914400">
              <a:lnSpc>
                <a:spcPct val="100000"/>
              </a:lnSpc>
              <a:buNone/>
              <a:tabLst>
                <a:tab pos="0" algn="l"/>
              </a:tabLst>
            </a:pPr>
            <a:r>
              <a:rPr lang="en-US" sz="2800" b="0" strike="noStrike" spc="-1" dirty="0">
                <a:solidFill>
                  <a:schemeClr val="accent2">
                    <a:lumOff val="21760"/>
                  </a:schemeClr>
                </a:solidFill>
                <a:latin typeface="Arial"/>
                <a:ea typeface="Arial"/>
              </a:rPr>
              <a:t>av84</a:t>
            </a:r>
            <a:endParaRPr lang="en-US" sz="2800" b="0" strike="noStrike" spc="-1" dirty="0">
              <a:solidFill>
                <a:schemeClr val="accent2">
                  <a:lumOff val="21760"/>
                </a:schemeClr>
              </a:solidFill>
              <a:latin typeface="Arial"/>
            </a:endParaRPr>
          </a:p>
          <a:p>
            <a:pPr indent="0" algn="ctr" defTabSz="914400">
              <a:lnSpc>
                <a:spcPct val="100000"/>
              </a:lnSpc>
              <a:buNone/>
              <a:tabLst>
                <a:tab pos="0" algn="l"/>
              </a:tabLst>
            </a:pPr>
            <a:r>
              <a:rPr lang="en-US" sz="2800" b="0" strike="noStrike" spc="-1" dirty="0">
                <a:solidFill>
                  <a:schemeClr val="accent2">
                    <a:lumOff val="21760"/>
                  </a:schemeClr>
                </a:solidFill>
                <a:latin typeface="Arial"/>
                <a:ea typeface="Arial"/>
              </a:rPr>
              <a:t>904173725</a:t>
            </a:r>
            <a:endParaRPr lang="en-US" sz="2800" b="0" strike="noStrike" spc="-1" dirty="0">
              <a:solidFill>
                <a:schemeClr val="accent2">
                  <a:lumOff val="21760"/>
                </a:schemeClr>
              </a:solidFill>
              <a:latin typeface="Arial"/>
            </a:endParaRPr>
          </a:p>
        </p:txBody>
      </p:sp>
      <p:sp>
        <p:nvSpPr>
          <p:cNvPr id="2" name="文本框 1">
            <a:extLst>
              <a:ext uri="{FF2B5EF4-FFF2-40B4-BE49-F238E27FC236}">
                <a16:creationId xmlns:a16="http://schemas.microsoft.com/office/drawing/2014/main" id="{9C8E1E0F-B8C5-CD10-B9B0-22480E78C574}"/>
              </a:ext>
            </a:extLst>
          </p:cNvPr>
          <p:cNvSpPr txBox="1"/>
          <p:nvPr/>
        </p:nvSpPr>
        <p:spPr>
          <a:xfrm>
            <a:off x="450109" y="56251"/>
            <a:ext cx="8243422" cy="1200329"/>
          </a:xfrm>
          <a:prstGeom prst="rect">
            <a:avLst/>
          </a:prstGeom>
          <a:noFill/>
        </p:spPr>
        <p:txBody>
          <a:bodyPr wrap="square" rtlCol="0">
            <a:spAutoFit/>
          </a:bodyPr>
          <a:lstStyle/>
          <a:p>
            <a:pPr marL="228600" indent="-228600" algn="ctr" defTabSz="914400">
              <a:lnSpc>
                <a:spcPct val="100000"/>
              </a:lnSpc>
              <a:spcBef>
                <a:spcPts val="1001"/>
              </a:spcBef>
              <a:tabLst>
                <a:tab pos="0" algn="l"/>
              </a:tabLst>
            </a:pPr>
            <a:r>
              <a:rPr lang="en-US" altLang="zh-CN" sz="1800" b="0" u="none" strike="noStrike" dirty="0">
                <a:solidFill>
                  <a:srgbClr val="C9211E"/>
                </a:solidFill>
                <a:uFillTx/>
                <a:latin typeface="Arial"/>
                <a:ea typeface="Arial"/>
              </a:rPr>
              <a:t>Warning: Do not delete slides.</a:t>
            </a:r>
            <a:br>
              <a:rPr lang="en-US" altLang="zh-CN" sz="1800" dirty="0"/>
            </a:br>
            <a:r>
              <a:rPr lang="en-US" altLang="zh-CN" sz="1800" b="1" u="none" strike="noStrike" dirty="0">
                <a:solidFill>
                  <a:srgbClr val="C9211E"/>
                </a:solidFill>
                <a:uFillTx/>
                <a:latin typeface="Arial"/>
                <a:ea typeface="Arial"/>
              </a:rPr>
              <a:t>This includes extra credit slides and any problems you do not complete</a:t>
            </a:r>
            <a:r>
              <a:rPr lang="en-US" altLang="zh-CN" sz="1800" b="0" u="none" strike="noStrike" dirty="0">
                <a:solidFill>
                  <a:srgbClr val="C9211E"/>
                </a:solidFill>
                <a:uFillTx/>
                <a:latin typeface="Arial"/>
                <a:ea typeface="Arial"/>
              </a:rPr>
              <a:t>. </a:t>
            </a:r>
            <a:r>
              <a:rPr lang="en-US" altLang="zh-CN" sz="1800" b="1" u="none" strike="noStrike" dirty="0">
                <a:solidFill>
                  <a:srgbClr val="C9211E"/>
                </a:solidFill>
                <a:uFillTx/>
                <a:latin typeface="Arial"/>
                <a:ea typeface="Arial"/>
              </a:rPr>
              <a:t>All problems, including extra credit, must be assigned to a slide on </a:t>
            </a:r>
            <a:r>
              <a:rPr lang="en-US" altLang="zh-CN" sz="1800" b="1" u="none" strike="noStrike" dirty="0" err="1">
                <a:solidFill>
                  <a:srgbClr val="C9211E"/>
                </a:solidFill>
                <a:uFillTx/>
                <a:latin typeface="Arial"/>
                <a:ea typeface="Arial"/>
              </a:rPr>
              <a:t>Gradescope</a:t>
            </a:r>
            <a:r>
              <a:rPr lang="en-US" altLang="zh-CN" sz="1800" b="0" u="none" strike="noStrike" dirty="0">
                <a:solidFill>
                  <a:srgbClr val="C9211E"/>
                </a:solidFill>
                <a:uFillTx/>
                <a:latin typeface="Arial"/>
                <a:ea typeface="Arial"/>
              </a:rPr>
              <a:t>.  Failure to follow this will result in a penalty</a:t>
            </a:r>
            <a:endParaRPr lang="en-US" altLang="zh-CN" sz="1800" b="0" u="none" strike="noStrike" dirty="0">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2: Hybrid images with PyTorch</a:t>
            </a:r>
            <a:endParaRPr lang="en-US" sz="2690" b="0" strike="noStrike" spc="-1">
              <a:solidFill>
                <a:srgbClr val="000000"/>
              </a:solidFill>
              <a:latin typeface="Arial"/>
            </a:endParaRPr>
          </a:p>
        </p:txBody>
      </p:sp>
      <p:sp>
        <p:nvSpPr>
          <p:cNvPr id="131"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Submarine + Fish</a:t>
            </a:r>
          </a:p>
          <a:p>
            <a:pPr indent="0" defTabSz="914400">
              <a:lnSpc>
                <a:spcPct val="115000"/>
              </a:lnSpc>
              <a:buNone/>
              <a:tabLst>
                <a:tab pos="0" algn="l"/>
              </a:tabLst>
            </a:pPr>
            <a:endParaRPr lang="en-US" sz="1400" b="1"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
        <p:nvSpPr>
          <p:cNvPr id="132"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Part 1 vs. Part 2</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spc="-1" dirty="0">
                <a:solidFill>
                  <a:srgbClr val="002060"/>
                </a:solidFill>
                <a:latin typeface="Arial"/>
                <a:ea typeface="Arial"/>
              </a:rPr>
              <a:t>Part 1: 6.382 Seconds</a:t>
            </a:r>
          </a:p>
          <a:p>
            <a:pPr indent="0" defTabSz="914400">
              <a:lnSpc>
                <a:spcPct val="115000"/>
              </a:lnSpc>
              <a:spcBef>
                <a:spcPts val="1599"/>
              </a:spcBef>
              <a:buNone/>
              <a:tabLst>
                <a:tab pos="0" algn="l"/>
              </a:tabLst>
            </a:pPr>
            <a:r>
              <a:rPr lang="en-US" sz="1400" b="0" strike="noStrike" spc="-1" dirty="0">
                <a:solidFill>
                  <a:srgbClr val="002060"/>
                </a:solidFill>
                <a:latin typeface="Arial"/>
                <a:ea typeface="Arial"/>
              </a:rPr>
              <a:t>Par</a:t>
            </a:r>
            <a:r>
              <a:rPr lang="en-US" sz="1400" spc="-1" dirty="0">
                <a:solidFill>
                  <a:srgbClr val="002060"/>
                </a:solidFill>
                <a:latin typeface="Arial"/>
                <a:ea typeface="Arial"/>
              </a:rPr>
              <a:t>t 2: 0.192 Seconds</a:t>
            </a:r>
            <a:endParaRPr lang="en-US" sz="1400" b="0" strike="noStrike" spc="-1" dirty="0">
              <a:solidFill>
                <a:srgbClr val="002060"/>
              </a:solidFill>
              <a:latin typeface="Arial"/>
              <a:ea typeface="Arial"/>
            </a:endParaRPr>
          </a:p>
          <a:p>
            <a:pPr indent="0" defTabSz="914400">
              <a:lnSpc>
                <a:spcPct val="115000"/>
              </a:lnSpc>
              <a:spcBef>
                <a:spcPts val="1599"/>
              </a:spcBef>
              <a:buNone/>
              <a:tabLst>
                <a:tab pos="0" algn="l"/>
              </a:tabLst>
            </a:pPr>
            <a:r>
              <a:rPr lang="en-US" sz="1400" spc="-1" dirty="0">
                <a:solidFill>
                  <a:srgbClr val="002060"/>
                </a:solidFill>
                <a:latin typeface="Arial"/>
                <a:ea typeface="Arial"/>
              </a:rPr>
              <a:t>The </a:t>
            </a:r>
            <a:r>
              <a:rPr lang="en-US" sz="1400" spc="-1" dirty="0" err="1">
                <a:solidFill>
                  <a:srgbClr val="002060"/>
                </a:solidFill>
                <a:latin typeface="Arial"/>
                <a:ea typeface="Arial"/>
              </a:rPr>
              <a:t>PyTorch</a:t>
            </a:r>
            <a:r>
              <a:rPr lang="en-US" sz="1400" spc="-1" dirty="0">
                <a:solidFill>
                  <a:srgbClr val="002060"/>
                </a:solidFill>
                <a:latin typeface="Arial"/>
                <a:ea typeface="Arial"/>
              </a:rPr>
              <a:t> implementation is much faster(33x).</a:t>
            </a:r>
            <a:endParaRPr lang="en-US" sz="1400" b="0" strike="noStrike" spc="-1" dirty="0">
              <a:solidFill>
                <a:srgbClr val="002060"/>
              </a:solidFill>
              <a:latin typeface="Arial"/>
              <a:ea typeface="Arial"/>
            </a:endParaRPr>
          </a:p>
        </p:txBody>
      </p:sp>
      <p:pic>
        <p:nvPicPr>
          <p:cNvPr id="5" name="Picture 4">
            <a:extLst>
              <a:ext uri="{FF2B5EF4-FFF2-40B4-BE49-F238E27FC236}">
                <a16:creationId xmlns:a16="http://schemas.microsoft.com/office/drawing/2014/main" id="{4C92CB35-FCDC-F74B-9114-D8A85328A7D0}"/>
              </a:ext>
            </a:extLst>
          </p:cNvPr>
          <p:cNvPicPr>
            <a:picLocks noChangeAspect="1"/>
          </p:cNvPicPr>
          <p:nvPr/>
        </p:nvPicPr>
        <p:blipFill>
          <a:blip r:embed="rId2"/>
          <a:stretch>
            <a:fillRect/>
          </a:stretch>
        </p:blipFill>
        <p:spPr>
          <a:xfrm>
            <a:off x="503785" y="1826777"/>
            <a:ext cx="2374900" cy="1943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34"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[Consider a 1-channel 5x5 image and a 3x3 filter. What are the output dimensions of a convolution with the following parameters?</a:t>
            </a:r>
          </a:p>
          <a:p>
            <a:pPr indent="0" defTabSz="914400">
              <a:lnSpc>
                <a:spcPct val="115000"/>
              </a:lnSpc>
              <a:buNone/>
              <a:tabLst>
                <a:tab pos="0" algn="l"/>
              </a:tabLst>
            </a:pPr>
            <a:r>
              <a:rPr lang="en-US" sz="1400" spc="-1" dirty="0">
                <a:solidFill>
                  <a:srgbClr val="002060"/>
                </a:solidFill>
                <a:latin typeface="Arial"/>
              </a:rPr>
              <a:t>The formula used for a square image(h=w): </a:t>
            </a:r>
          </a:p>
          <a:p>
            <a:pPr indent="0" defTabSz="914400">
              <a:lnSpc>
                <a:spcPct val="115000"/>
              </a:lnSpc>
              <a:buNone/>
              <a:tabLst>
                <a:tab pos="0" algn="l"/>
              </a:tabLst>
            </a:pPr>
            <a:r>
              <a:rPr lang="en-US" sz="1400" b="0" strike="noStrike" spc="-1" dirty="0" err="1">
                <a:solidFill>
                  <a:srgbClr val="002060"/>
                </a:solidFill>
                <a:latin typeface="Arial"/>
              </a:rPr>
              <a:t>output_dim</a:t>
            </a:r>
            <a:r>
              <a:rPr lang="en-US" sz="1400" spc="-1" dirty="0">
                <a:solidFill>
                  <a:srgbClr val="002060"/>
                </a:solidFill>
                <a:latin typeface="Arial"/>
              </a:rPr>
              <a:t>=(h + 2*p – 3)/s + 1</a:t>
            </a:r>
          </a:p>
          <a:p>
            <a:pPr indent="0" defTabSz="914400">
              <a:lnSpc>
                <a:spcPct val="115000"/>
              </a:lnSpc>
              <a:buNone/>
              <a:tabLst>
                <a:tab pos="0" algn="l"/>
              </a:tabLst>
            </a:pPr>
            <a:r>
              <a:rPr lang="en-US" sz="1400" b="0" strike="noStrike" spc="-1" dirty="0">
                <a:solidFill>
                  <a:srgbClr val="002060"/>
                </a:solidFill>
                <a:latin typeface="Arial"/>
              </a:rPr>
              <a:t>Here, ”k” is the </a:t>
            </a:r>
            <a:r>
              <a:rPr lang="en-US" sz="1400" b="0" strike="noStrike" spc="-1" dirty="0" err="1">
                <a:solidFill>
                  <a:srgbClr val="002060"/>
                </a:solidFill>
                <a:latin typeface="Arial"/>
              </a:rPr>
              <a:t>dimemsion</a:t>
            </a:r>
            <a:r>
              <a:rPr lang="en-US" sz="1400" b="0" strike="noStrike" spc="-1" dirty="0">
                <a:solidFill>
                  <a:srgbClr val="002060"/>
                </a:solidFill>
                <a:latin typeface="Arial"/>
              </a:rPr>
              <a:t> of the filter, and s is the stride</a:t>
            </a:r>
          </a:p>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Stride = 1, padding = 0? </a:t>
            </a:r>
            <a:r>
              <a:rPr lang="en-US" sz="1400" b="0" strike="noStrike" spc="-1" dirty="0">
                <a:solidFill>
                  <a:srgbClr val="002060"/>
                </a:solidFill>
                <a:latin typeface="Arial"/>
                <a:ea typeface="Arial"/>
              </a:rPr>
              <a:t>Ans: 3 x 3</a:t>
            </a:r>
            <a:endParaRPr lang="en-US" sz="1400" b="0" strike="noStrike" spc="-1" dirty="0">
              <a:solidFill>
                <a:srgbClr val="002060"/>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2, padding = 0? </a:t>
            </a:r>
            <a:r>
              <a:rPr lang="en-US" sz="1400" spc="-1" dirty="0">
                <a:solidFill>
                  <a:srgbClr val="002060"/>
                </a:solidFill>
              </a:rPr>
              <a:t>Ans: 2 </a:t>
            </a:r>
            <a:r>
              <a:rPr lang="en-US" sz="1400" b="0" strike="noStrike" spc="-1" dirty="0">
                <a:solidFill>
                  <a:srgbClr val="002060"/>
                </a:solidFill>
                <a:latin typeface="Arial"/>
                <a:ea typeface="Arial"/>
              </a:rPr>
              <a:t>x 2</a:t>
            </a:r>
            <a:endParaRPr lang="en-US" sz="1400" b="0" strike="noStrike" spc="-1" dirty="0">
              <a:solidFill>
                <a:srgbClr val="002060"/>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1, padding = 1? </a:t>
            </a:r>
            <a:r>
              <a:rPr lang="en-US" sz="1400" spc="-1" dirty="0">
                <a:solidFill>
                  <a:srgbClr val="002060"/>
                </a:solidFill>
              </a:rPr>
              <a:t>Ans: 5 </a:t>
            </a:r>
            <a:r>
              <a:rPr lang="en-US" sz="1400" b="0" strike="noStrike" spc="-1" dirty="0">
                <a:solidFill>
                  <a:srgbClr val="002060"/>
                </a:solidFill>
                <a:latin typeface="Arial"/>
                <a:ea typeface="Arial"/>
              </a:rPr>
              <a:t>x 5</a:t>
            </a:r>
            <a:endParaRPr lang="en-US" sz="1400" b="0" strike="noStrike" spc="-1" dirty="0">
              <a:solidFill>
                <a:srgbClr val="002060"/>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2, padding = 1?] </a:t>
            </a:r>
            <a:r>
              <a:rPr lang="en-US" sz="1400" spc="-1" dirty="0">
                <a:solidFill>
                  <a:srgbClr val="002060"/>
                </a:solidFill>
              </a:rPr>
              <a:t>Ans: 3 </a:t>
            </a:r>
            <a:r>
              <a:rPr lang="en-US" sz="1400" b="0" strike="noStrike" spc="-1" dirty="0">
                <a:solidFill>
                  <a:srgbClr val="002060"/>
                </a:solidFill>
                <a:latin typeface="Arial"/>
                <a:ea typeface="Arial"/>
              </a:rPr>
              <a:t>x 3</a:t>
            </a:r>
            <a:endParaRPr lang="en-US" sz="1400" b="0" strike="noStrike" spc="-1" dirty="0">
              <a:solidFill>
                <a:srgbClr val="002060"/>
              </a:solidFill>
              <a:latin typeface="Arial"/>
            </a:endParaRPr>
          </a:p>
        </p:txBody>
      </p:sp>
      <p:sp>
        <p:nvSpPr>
          <p:cNvPr id="135"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[What are the input &amp; output dimensions of the convolutions of the dog image and a 3x3 filter  with the following parameters: </a:t>
            </a:r>
          </a:p>
          <a:p>
            <a:pPr indent="0" defTabSz="914400">
              <a:lnSpc>
                <a:spcPct val="115000"/>
              </a:lnSpc>
              <a:buNone/>
              <a:tabLst>
                <a:tab pos="0" algn="l"/>
              </a:tabLst>
            </a:pPr>
            <a:r>
              <a:rPr lang="en-US" sz="1400" spc="-1" dirty="0">
                <a:solidFill>
                  <a:srgbClr val="002060"/>
                </a:solidFill>
                <a:latin typeface="Arial"/>
              </a:rPr>
              <a:t>The original dimensions of the dog image are 361x410</a:t>
            </a:r>
            <a:endParaRPr lang="en-US" sz="1400" b="0" strike="noStrike" spc="-1" dirty="0">
              <a:solidFill>
                <a:srgbClr val="002060"/>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1, padding = 0? </a:t>
            </a:r>
            <a:r>
              <a:rPr lang="en-US" sz="1400" spc="-1" dirty="0">
                <a:solidFill>
                  <a:srgbClr val="002060"/>
                </a:solidFill>
              </a:rPr>
              <a:t>Ans: 359 x 408</a:t>
            </a:r>
            <a:endParaRPr lang="en-US" sz="1400" b="0" strike="noStrike" spc="-1" dirty="0">
              <a:solidFill>
                <a:schemeClr val="accent2">
                  <a:lumOff val="21760"/>
                </a:schemeClr>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2, padding = 0? </a:t>
            </a:r>
            <a:r>
              <a:rPr lang="en-US" sz="1400" spc="-1" dirty="0">
                <a:solidFill>
                  <a:srgbClr val="002060"/>
                </a:solidFill>
              </a:rPr>
              <a:t>Ans: 180 x 204</a:t>
            </a:r>
            <a:endParaRPr lang="en-US" sz="1400" b="0" strike="noStrike" spc="-1" dirty="0">
              <a:solidFill>
                <a:schemeClr val="accent2">
                  <a:lumOff val="21760"/>
                </a:schemeClr>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1, padding = 1?</a:t>
            </a:r>
            <a:r>
              <a:rPr lang="en-US" sz="1400" spc="-1" dirty="0">
                <a:solidFill>
                  <a:srgbClr val="002060"/>
                </a:solidFill>
              </a:rPr>
              <a:t>Ans: 361x 410</a:t>
            </a:r>
            <a:endParaRPr lang="en-US" sz="1400" b="0" strike="noStrike" spc="-1" dirty="0">
              <a:solidFill>
                <a:schemeClr val="accent2">
                  <a:lumOff val="21760"/>
                </a:schemeClr>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2, padding = 1? </a:t>
            </a:r>
            <a:r>
              <a:rPr lang="en-US" sz="1400" spc="-1" dirty="0">
                <a:solidFill>
                  <a:srgbClr val="002060"/>
                </a:solidFill>
              </a:rPr>
              <a:t>Ans: 181 x 205</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37" name="PlaceHolder 2"/>
          <p:cNvSpPr>
            <a:spLocks noGrp="1"/>
          </p:cNvSpPr>
          <p:nvPr>
            <p:ph/>
          </p:nvPr>
        </p:nvSpPr>
        <p:spPr>
          <a:xfrm>
            <a:off x="4486320" y="1152360"/>
            <a:ext cx="4143600" cy="3416040"/>
          </a:xfrm>
          <a:prstGeom prst="rect">
            <a:avLst/>
          </a:prstGeom>
          <a:noFill/>
          <a:ln w="12600">
            <a:noFill/>
          </a:ln>
        </p:spPr>
        <p:txBody>
          <a:bodyPr lIns="91440" tIns="91440" rIns="91440" bIns="91440" anchor="t">
            <a:noAutofit/>
          </a:bodyPr>
          <a:lstStyle/>
          <a:p>
            <a:pPr>
              <a:lnSpc>
                <a:spcPct val="115000"/>
              </a:lnSpc>
              <a:tabLst>
                <a:tab pos="0" algn="l"/>
              </a:tabLst>
            </a:pPr>
            <a:r>
              <a:rPr lang="en-US" sz="1400" spc="-1" dirty="0">
                <a:solidFill>
                  <a:srgbClr val="002060"/>
                </a:solidFill>
              </a:rPr>
              <a:t>Assuming H and W to be height and width, we know we need to account for the filter height(k) and width(k) as well, being able to travel to the edges. So the travel distance becomes H + 2*p – k and W + 2*p – k along the height and width of the image. Now if we take a longer step, say of length s, we need to account for a factor of 1/s less steps as well. This would lead to our size = travel distance / stride. Now say we have a 5x5 image and a 5x5 filter. Here the travel distance is 0, but we need to account for this one position, therefore +1 should be added to (travel distance/stride).</a:t>
            </a:r>
          </a:p>
          <a:p>
            <a:pPr>
              <a:lnSpc>
                <a:spcPct val="115000"/>
              </a:lnSpc>
              <a:tabLst>
                <a:tab pos="0" algn="l"/>
              </a:tabLst>
            </a:pPr>
            <a:r>
              <a:rPr lang="en-US" sz="1400" spc="-1" dirty="0">
                <a:solidFill>
                  <a:srgbClr val="002060"/>
                </a:solidFill>
              </a:rPr>
              <a:t>Hence the final formula becomes: (H + 2*p – k)/s + 1 and (W + 2*p – k)/s + 1</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
        <p:nvSpPr>
          <p:cNvPr id="138" name="Google Shape;176;p36"/>
          <p:cNvSpPr/>
          <p:nvPr/>
        </p:nvSpPr>
        <p:spPr>
          <a:xfrm>
            <a:off x="311760" y="1152360"/>
            <a:ext cx="3999600" cy="34160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normAutofit/>
          </a:bodyPr>
          <a:lstStyle/>
          <a:p>
            <a:pPr defTabSz="914400">
              <a:lnSpc>
                <a:spcPct val="115000"/>
              </a:lnSpc>
              <a:tabLst>
                <a:tab pos="0" algn="l"/>
              </a:tabLst>
            </a:pPr>
            <a:r>
              <a:rPr lang="en-US" sz="1400" b="0" strike="noStrike" spc="-1" dirty="0">
                <a:solidFill>
                  <a:schemeClr val="accent2">
                    <a:lumOff val="21760"/>
                  </a:schemeClr>
                </a:solidFill>
                <a:latin typeface="Arial"/>
                <a:ea typeface="Arial"/>
              </a:rPr>
              <a:t>[How many filters did we apply to the dog image?]</a:t>
            </a:r>
          </a:p>
          <a:p>
            <a:pPr defTabSz="914400">
              <a:lnSpc>
                <a:spcPct val="115000"/>
              </a:lnSpc>
              <a:tabLst>
                <a:tab pos="0" algn="l"/>
              </a:tabLst>
            </a:pPr>
            <a:r>
              <a:rPr lang="en-US" sz="1400" spc="-1" dirty="0">
                <a:solidFill>
                  <a:srgbClr val="002060"/>
                </a:solidFill>
                <a:latin typeface="Arial"/>
              </a:rPr>
              <a:t>Ans: 3 filters</a:t>
            </a:r>
          </a:p>
          <a:p>
            <a:pPr defTabSz="914400">
              <a:lnSpc>
                <a:spcPct val="115000"/>
              </a:lnSpc>
              <a:tabLst>
                <a:tab pos="0" algn="l"/>
              </a:tabLst>
            </a:pPr>
            <a:endParaRPr lang="en-US" sz="1400" b="0" strike="noStrike" spc="-1" dirty="0">
              <a:solidFill>
                <a:srgbClr val="002060"/>
              </a:solidFill>
              <a:latin typeface="Arial"/>
            </a:endParaRPr>
          </a:p>
          <a:p>
            <a:pPr>
              <a:lnSpc>
                <a:spcPct val="115000"/>
              </a:lnSpc>
              <a:tabLst>
                <a:tab pos="0" algn="l"/>
              </a:tabLst>
            </a:pPr>
            <a:r>
              <a:rPr lang="en-US" sz="1400" spc="-1" dirty="0">
                <a:solidFill>
                  <a:schemeClr val="accent2">
                    <a:lumOff val="21760"/>
                  </a:schemeClr>
                </a:solidFill>
                <a:latin typeface="Arial"/>
                <a:ea typeface="Arial"/>
              </a:rPr>
              <a:t>[Section 3 of the handout gives equations to calculate output dimensions given filter size, stride, and padding. What is the intuition behind this equation?]</a:t>
            </a:r>
          </a:p>
          <a:p>
            <a:pPr>
              <a:lnSpc>
                <a:spcPct val="115000"/>
              </a:lnSpc>
              <a:tabLst>
                <a:tab pos="0" algn="l"/>
              </a:tabLst>
            </a:pPr>
            <a:r>
              <a:rPr lang="en-US" sz="1400" spc="-1" dirty="0">
                <a:solidFill>
                  <a:srgbClr val="002060"/>
                </a:solidFill>
              </a:rPr>
              <a:t>Ans: The intuition starts at the effective size of the image. Since we are padding the image with a dimension p, we’re effectively adding p layers of border on each side(left, right, top, bottom), thus adding 2*p vertically and 2*p horizontally.</a:t>
            </a:r>
            <a:endParaRPr lang="en-US" sz="1400" b="0" strike="noStrike" spc="-1" dirty="0">
              <a:solidFill>
                <a:srgbClr val="00206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40"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r>
              <a:rPr lang="en-US" sz="1400" spc="-1" dirty="0">
                <a:solidFill>
                  <a:schemeClr val="accent2">
                    <a:lumOff val="21760"/>
                  </a:schemeClr>
                </a:solidFill>
                <a:latin typeface="Arial"/>
              </a:rPr>
              <a:t>What filter was applied here?</a:t>
            </a:r>
          </a:p>
          <a:p>
            <a:pPr indent="0" defTabSz="914400">
              <a:lnSpc>
                <a:spcPct val="115000"/>
              </a:lnSpc>
              <a:buNone/>
              <a:tabLst>
                <a:tab pos="0" algn="l"/>
              </a:tabLst>
            </a:pPr>
            <a:r>
              <a:rPr lang="en-US" sz="1400" b="0" strike="noStrike" spc="-1" dirty="0">
                <a:solidFill>
                  <a:srgbClr val="002060"/>
                </a:solidFill>
                <a:latin typeface="Arial"/>
              </a:rPr>
              <a:t>Ans: Identity Filter</a:t>
            </a:r>
          </a:p>
        </p:txBody>
      </p:sp>
      <p:sp>
        <p:nvSpPr>
          <p:cNvPr id="141"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a:lnSpc>
                <a:spcPct val="115000"/>
              </a:lnSpc>
              <a:tabLst>
                <a:tab pos="0" algn="l"/>
              </a:tabLst>
            </a:pPr>
            <a:endParaRPr lang="en-US" sz="1400" spc="-1" dirty="0">
              <a:solidFill>
                <a:schemeClr val="accent2">
                  <a:lumOff val="21760"/>
                </a:schemeClr>
              </a:solidFill>
            </a:endParaRPr>
          </a:p>
          <a:p>
            <a:pPr>
              <a:lnSpc>
                <a:spcPct val="115000"/>
              </a:lnSpc>
              <a:tabLst>
                <a:tab pos="0" algn="l"/>
              </a:tabLst>
            </a:pPr>
            <a:endParaRPr lang="en-US" sz="1400" spc="-1" dirty="0">
              <a:solidFill>
                <a:schemeClr val="accent2">
                  <a:lumOff val="21760"/>
                </a:schemeClr>
              </a:solidFill>
            </a:endParaRPr>
          </a:p>
          <a:p>
            <a:pPr>
              <a:lnSpc>
                <a:spcPct val="115000"/>
              </a:lnSpc>
              <a:tabLst>
                <a:tab pos="0" algn="l"/>
              </a:tabLst>
            </a:pPr>
            <a:r>
              <a:rPr lang="en-US" sz="1400" spc="-1" dirty="0">
                <a:solidFill>
                  <a:schemeClr val="accent2">
                    <a:lumOff val="21760"/>
                  </a:schemeClr>
                </a:solidFill>
              </a:rPr>
              <a:t>What filter was applied here?</a:t>
            </a:r>
          </a:p>
          <a:p>
            <a:pPr>
              <a:lnSpc>
                <a:spcPct val="115000"/>
              </a:lnSpc>
              <a:tabLst>
                <a:tab pos="0" algn="l"/>
              </a:tabLst>
            </a:pPr>
            <a:r>
              <a:rPr lang="en-US" sz="1400" spc="-1" dirty="0">
                <a:solidFill>
                  <a:srgbClr val="002060"/>
                </a:solidFill>
              </a:rPr>
              <a:t>Ans: Box Blur Filter</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5583B832-F0C7-EA42-81DA-C13C10D0A690}"/>
              </a:ext>
            </a:extLst>
          </p:cNvPr>
          <p:cNvPicPr>
            <a:picLocks noChangeAspect="1"/>
          </p:cNvPicPr>
          <p:nvPr/>
        </p:nvPicPr>
        <p:blipFill>
          <a:blip r:embed="rId2"/>
          <a:stretch>
            <a:fillRect/>
          </a:stretch>
        </p:blipFill>
        <p:spPr>
          <a:xfrm>
            <a:off x="311760" y="1017360"/>
            <a:ext cx="2603500" cy="2286000"/>
          </a:xfrm>
          <a:prstGeom prst="rect">
            <a:avLst/>
          </a:prstGeom>
        </p:spPr>
      </p:pic>
      <p:pic>
        <p:nvPicPr>
          <p:cNvPr id="3" name="Picture 2">
            <a:extLst>
              <a:ext uri="{FF2B5EF4-FFF2-40B4-BE49-F238E27FC236}">
                <a16:creationId xmlns:a16="http://schemas.microsoft.com/office/drawing/2014/main" id="{12B350CA-A73D-5A43-B423-8552459858D9}"/>
              </a:ext>
            </a:extLst>
          </p:cNvPr>
          <p:cNvPicPr>
            <a:picLocks noChangeAspect="1"/>
          </p:cNvPicPr>
          <p:nvPr/>
        </p:nvPicPr>
        <p:blipFill>
          <a:blip r:embed="rId3"/>
          <a:stretch>
            <a:fillRect/>
          </a:stretch>
        </p:blipFill>
        <p:spPr>
          <a:xfrm>
            <a:off x="4832280" y="1017360"/>
            <a:ext cx="2603500" cy="2286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4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a:lnSpc>
                <a:spcPct val="115000"/>
              </a:lnSpc>
              <a:tabLst>
                <a:tab pos="0" algn="l"/>
              </a:tabLst>
            </a:pPr>
            <a:r>
              <a:rPr lang="en-US" sz="1400" spc="-1" dirty="0">
                <a:solidFill>
                  <a:schemeClr val="accent2">
                    <a:lumOff val="21760"/>
                  </a:schemeClr>
                </a:solidFill>
              </a:rPr>
              <a:t>What filter was applied here?</a:t>
            </a:r>
          </a:p>
          <a:p>
            <a:pPr>
              <a:lnSpc>
                <a:spcPct val="115000"/>
              </a:lnSpc>
              <a:tabLst>
                <a:tab pos="0" algn="l"/>
              </a:tabLst>
            </a:pPr>
            <a:r>
              <a:rPr lang="en-US" sz="1400" spc="-1" dirty="0">
                <a:solidFill>
                  <a:srgbClr val="002060"/>
                </a:solidFill>
              </a:rPr>
              <a:t>Ans: Sobel Filter</a:t>
            </a: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
        <p:nvSpPr>
          <p:cNvPr id="144"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a:lnSpc>
                <a:spcPct val="115000"/>
              </a:lnSpc>
              <a:tabLst>
                <a:tab pos="0" algn="l"/>
              </a:tabLst>
            </a:pPr>
            <a:r>
              <a:rPr lang="en-US" sz="1400" spc="-1" dirty="0">
                <a:solidFill>
                  <a:schemeClr val="accent2">
                    <a:lumOff val="21760"/>
                  </a:schemeClr>
                </a:solidFill>
              </a:rPr>
              <a:t>What filter was applied here?</a:t>
            </a:r>
          </a:p>
          <a:p>
            <a:pPr>
              <a:lnSpc>
                <a:spcPct val="115000"/>
              </a:lnSpc>
              <a:tabLst>
                <a:tab pos="0" algn="l"/>
              </a:tabLst>
            </a:pPr>
            <a:r>
              <a:rPr lang="en-US" sz="1400" spc="-1" dirty="0">
                <a:solidFill>
                  <a:srgbClr val="002060"/>
                </a:solidFill>
              </a:rPr>
              <a:t>Ans: Laplacian Filter</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93FCDF9F-4213-6849-9F2B-717A4CA43286}"/>
              </a:ext>
            </a:extLst>
          </p:cNvPr>
          <p:cNvPicPr>
            <a:picLocks noChangeAspect="1"/>
          </p:cNvPicPr>
          <p:nvPr/>
        </p:nvPicPr>
        <p:blipFill>
          <a:blip r:embed="rId2"/>
          <a:stretch>
            <a:fillRect/>
          </a:stretch>
        </p:blipFill>
        <p:spPr>
          <a:xfrm>
            <a:off x="311760" y="902768"/>
            <a:ext cx="2603500" cy="2286000"/>
          </a:xfrm>
          <a:prstGeom prst="rect">
            <a:avLst/>
          </a:prstGeom>
        </p:spPr>
      </p:pic>
      <p:pic>
        <p:nvPicPr>
          <p:cNvPr id="3" name="Picture 2">
            <a:extLst>
              <a:ext uri="{FF2B5EF4-FFF2-40B4-BE49-F238E27FC236}">
                <a16:creationId xmlns:a16="http://schemas.microsoft.com/office/drawing/2014/main" id="{69DF20B1-B21D-BB43-8FF9-672C7DCE0FFE}"/>
              </a:ext>
            </a:extLst>
          </p:cNvPr>
          <p:cNvPicPr>
            <a:picLocks noChangeAspect="1"/>
          </p:cNvPicPr>
          <p:nvPr/>
        </p:nvPicPr>
        <p:blipFill>
          <a:blip r:embed="rId3"/>
          <a:stretch>
            <a:fillRect/>
          </a:stretch>
        </p:blipFill>
        <p:spPr>
          <a:xfrm>
            <a:off x="4926992" y="902768"/>
            <a:ext cx="2603500" cy="2286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latin typeface="Arial"/>
                <a:ea typeface="Arial"/>
              </a:rPr>
              <a:t>(extra credit)</a:t>
            </a:r>
            <a:endParaRPr lang="en-US" sz="2690" b="0" strike="noStrike" spc="-1" dirty="0">
              <a:solidFill>
                <a:srgbClr val="000000"/>
              </a:solidFill>
              <a:latin typeface="Arial"/>
            </a:endParaRPr>
          </a:p>
        </p:txBody>
      </p:sp>
      <p:sp>
        <p:nvSpPr>
          <p:cNvPr id="146"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dog image in the spatial and frequency domain]</a:t>
            </a:r>
            <a:endParaRPr lang="en-US" sz="1400" b="0" strike="noStrike" spc="-1" dirty="0">
              <a:solidFill>
                <a:schemeClr val="accent2">
                  <a:lumOff val="21760"/>
                </a:schemeClr>
              </a:solidFill>
              <a:latin typeface="Arial"/>
            </a:endParaRPr>
          </a:p>
        </p:txBody>
      </p:sp>
      <p:sp>
        <p:nvSpPr>
          <p:cNvPr id="147" name="PlaceHolder 3"/>
          <p:cNvSpPr>
            <a:spLocks noGrp="1"/>
          </p:cNvSpPr>
          <p:nvPr>
            <p:ph/>
          </p:nvPr>
        </p:nvSpPr>
        <p:spPr>
          <a:xfrm>
            <a:off x="4652920" y="1152360"/>
            <a:ext cx="4178960" cy="2456688"/>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blurred dog image in the spatial and frequency domain]</a:t>
            </a: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spc="-1" dirty="0">
              <a:solidFill>
                <a:schemeClr val="accent2">
                  <a:lumOff val="21760"/>
                </a:schemeClr>
              </a:solidFill>
              <a:latin typeface="Arial"/>
            </a:endParaRPr>
          </a:p>
        </p:txBody>
      </p:sp>
      <p:sp>
        <p:nvSpPr>
          <p:cNvPr id="7" name="Rectangle 6">
            <a:extLst>
              <a:ext uri="{FF2B5EF4-FFF2-40B4-BE49-F238E27FC236}">
                <a16:creationId xmlns:a16="http://schemas.microsoft.com/office/drawing/2014/main" id="{B2E8CBFD-9359-7647-BDB1-A9BD32E470AF}"/>
              </a:ext>
            </a:extLst>
          </p:cNvPr>
          <p:cNvSpPr/>
          <p:nvPr/>
        </p:nvSpPr>
        <p:spPr>
          <a:xfrm>
            <a:off x="129473" y="3525563"/>
            <a:ext cx="9144000" cy="1557799"/>
          </a:xfrm>
          <a:prstGeom prst="rect">
            <a:avLst/>
          </a:prstGeom>
        </p:spPr>
        <p:txBody>
          <a:bodyPr wrap="square">
            <a:spAutoFit/>
          </a:bodyPr>
          <a:lstStyle/>
          <a:p>
            <a:pPr>
              <a:lnSpc>
                <a:spcPct val="115000"/>
              </a:lnSpc>
              <a:tabLst>
                <a:tab pos="0" algn="l"/>
              </a:tabLst>
            </a:pPr>
            <a:endParaRPr lang="en-US" sz="1400" spc="-1" dirty="0">
              <a:solidFill>
                <a:schemeClr val="accent2">
                  <a:lumOff val="21760"/>
                </a:schemeClr>
              </a:solidFill>
              <a:latin typeface="Arial"/>
            </a:endParaRPr>
          </a:p>
          <a:p>
            <a:pPr>
              <a:lnSpc>
                <a:spcPct val="115000"/>
              </a:lnSpc>
              <a:tabLst>
                <a:tab pos="0" algn="l"/>
              </a:tabLst>
            </a:pPr>
            <a:r>
              <a:rPr lang="en-US" sz="1400" spc="-1" dirty="0">
                <a:solidFill>
                  <a:schemeClr val="accent2">
                    <a:lumOff val="21760"/>
                  </a:schemeClr>
                </a:solidFill>
                <a:latin typeface="Arial"/>
              </a:rPr>
              <a:t>Explain the difference in the frequency domain visualizations for the original and blurred dog images:</a:t>
            </a:r>
          </a:p>
          <a:p>
            <a:pPr>
              <a:lnSpc>
                <a:spcPct val="115000"/>
              </a:lnSpc>
              <a:tabLst>
                <a:tab pos="0" algn="l"/>
              </a:tabLst>
            </a:pPr>
            <a:r>
              <a:rPr lang="en-US" sz="1400" spc="-1" dirty="0">
                <a:solidFill>
                  <a:srgbClr val="002060"/>
                </a:solidFill>
                <a:latin typeface="Arial"/>
              </a:rPr>
              <a:t>The original image frequency shows a bright center representing the image’s basic structure and the surrounding haze representing sharp details. Now the haze has almost disappeared while the center remains similar. This confirms the blur acted like a low-pass filter which preserves the image’s foundational structure, but fades out the fine, high-frequency details. </a:t>
            </a:r>
          </a:p>
        </p:txBody>
      </p:sp>
      <p:pic>
        <p:nvPicPr>
          <p:cNvPr id="8" name="Picture 7">
            <a:extLst>
              <a:ext uri="{FF2B5EF4-FFF2-40B4-BE49-F238E27FC236}">
                <a16:creationId xmlns:a16="http://schemas.microsoft.com/office/drawing/2014/main" id="{A5D1A8E2-8B76-BE46-82B5-7DF080EA8DB4}"/>
              </a:ext>
            </a:extLst>
          </p:cNvPr>
          <p:cNvPicPr>
            <a:picLocks noChangeAspect="1"/>
          </p:cNvPicPr>
          <p:nvPr/>
        </p:nvPicPr>
        <p:blipFill>
          <a:blip r:embed="rId2"/>
          <a:stretch>
            <a:fillRect/>
          </a:stretch>
        </p:blipFill>
        <p:spPr>
          <a:xfrm>
            <a:off x="32369" y="1766093"/>
            <a:ext cx="4522099" cy="1923875"/>
          </a:xfrm>
          <a:prstGeom prst="rect">
            <a:avLst/>
          </a:prstGeom>
        </p:spPr>
      </p:pic>
      <p:pic>
        <p:nvPicPr>
          <p:cNvPr id="9" name="Picture 8">
            <a:extLst>
              <a:ext uri="{FF2B5EF4-FFF2-40B4-BE49-F238E27FC236}">
                <a16:creationId xmlns:a16="http://schemas.microsoft.com/office/drawing/2014/main" id="{AF07E032-41A4-4148-93F8-25A97955BC2D}"/>
              </a:ext>
            </a:extLst>
          </p:cNvPr>
          <p:cNvPicPr>
            <a:picLocks noChangeAspect="1"/>
          </p:cNvPicPr>
          <p:nvPr/>
        </p:nvPicPr>
        <p:blipFill>
          <a:blip r:embed="rId3"/>
          <a:stretch>
            <a:fillRect/>
          </a:stretch>
        </p:blipFill>
        <p:spPr>
          <a:xfrm>
            <a:off x="4547725" y="1766092"/>
            <a:ext cx="4522099" cy="1923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49"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2D Gaussian in the spatial and frequency domain]</a:t>
            </a:r>
            <a:endParaRPr lang="en-US" sz="1400" b="0" strike="noStrike" spc="-1" dirty="0">
              <a:solidFill>
                <a:schemeClr val="accent2">
                  <a:lumOff val="21760"/>
                </a:schemeClr>
              </a:solidFill>
              <a:latin typeface="Arial"/>
            </a:endParaRPr>
          </a:p>
        </p:txBody>
      </p:sp>
      <p:sp>
        <p:nvSpPr>
          <p:cNvPr id="150"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[Try out some different cutoff values for the 2D Gaussian. </a:t>
            </a:r>
            <a:r>
              <a:rPr lang="en-US" sz="1400" spc="-1" dirty="0">
                <a:solidFill>
                  <a:schemeClr val="accent2">
                    <a:lumOff val="21760"/>
                  </a:schemeClr>
                </a:solidFill>
                <a:latin typeface="Arial"/>
                <a:ea typeface="Arial"/>
              </a:rPr>
              <a:t>What relationship do you notice between the cutoff value and the frequency domain representation? Why is that?</a:t>
            </a:r>
            <a:r>
              <a:rPr lang="en-US" sz="1400" b="0" strike="noStrike" spc="-1" dirty="0">
                <a:solidFill>
                  <a:schemeClr val="accent2">
                    <a:lumOff val="21760"/>
                  </a:schemeClr>
                </a:solidFill>
                <a:latin typeface="Arial"/>
                <a:ea typeface="Arial"/>
              </a:rPr>
              <a:t>]</a:t>
            </a:r>
          </a:p>
          <a:p>
            <a:pPr indent="0" defTabSz="914400">
              <a:lnSpc>
                <a:spcPct val="115000"/>
              </a:lnSpc>
              <a:buNone/>
              <a:tabLst>
                <a:tab pos="0" algn="l"/>
              </a:tabLst>
            </a:pPr>
            <a:r>
              <a:rPr lang="en-US" sz="1400" b="0" strike="noStrike" spc="-1" dirty="0">
                <a:solidFill>
                  <a:srgbClr val="002060"/>
                </a:solidFill>
                <a:latin typeface="Arial"/>
              </a:rPr>
              <a:t>There is an inverse relationship between the kernel’s blurriness in the spatial domain and the size in frequency domain. A larger cutoff value creates a blurry kernel in the spatial domain, which is more spread out, averaging pixels over a wider neighborhood. </a:t>
            </a:r>
            <a:r>
              <a:rPr lang="en-US" sz="1400" spc="-1" dirty="0">
                <a:solidFill>
                  <a:srgbClr val="002060"/>
                </a:solidFill>
                <a:latin typeface="Arial"/>
              </a:rPr>
              <a:t>A larger cutoff value in the frequency domain creates a sharp, narrow and concentrated kernel in the frequency domain, since a smooth kernel in the spatial domain can be made almost entirely of low frequencies, therefore not needing a variation in them. </a:t>
            </a:r>
            <a:endParaRPr lang="en-US" sz="1400" b="0" strike="noStrike" spc="-1" dirty="0">
              <a:solidFill>
                <a:srgbClr val="002060"/>
              </a:solidFill>
              <a:latin typeface="Arial"/>
            </a:endParaRPr>
          </a:p>
        </p:txBody>
      </p:sp>
      <p:pic>
        <p:nvPicPr>
          <p:cNvPr id="5" name="Picture 4">
            <a:extLst>
              <a:ext uri="{FF2B5EF4-FFF2-40B4-BE49-F238E27FC236}">
                <a16:creationId xmlns:a16="http://schemas.microsoft.com/office/drawing/2014/main" id="{076E8104-CC3D-1D4C-9EEE-7652BDB2DC27}"/>
              </a:ext>
            </a:extLst>
          </p:cNvPr>
          <p:cNvPicPr>
            <a:picLocks noChangeAspect="1"/>
          </p:cNvPicPr>
          <p:nvPr/>
        </p:nvPicPr>
        <p:blipFill>
          <a:blip r:embed="rId2"/>
          <a:stretch>
            <a:fillRect/>
          </a:stretch>
        </p:blipFill>
        <p:spPr>
          <a:xfrm>
            <a:off x="99577" y="2031100"/>
            <a:ext cx="4568221" cy="21729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52" name="PlaceHolder 2"/>
          <p:cNvSpPr>
            <a:spLocks noGrp="1"/>
          </p:cNvSpPr>
          <p:nvPr>
            <p:ph/>
          </p:nvPr>
        </p:nvSpPr>
        <p:spPr>
          <a:xfrm>
            <a:off x="311760" y="1152360"/>
            <a:ext cx="803916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[Briefly explain the Convolution Theorem and why this is related to deconvolution]</a:t>
            </a:r>
          </a:p>
          <a:p>
            <a:pPr indent="0" defTabSz="914400">
              <a:lnSpc>
                <a:spcPct val="115000"/>
              </a:lnSpc>
              <a:buNone/>
              <a:tabLst>
                <a:tab pos="0" algn="l"/>
              </a:tabLst>
            </a:pPr>
            <a:r>
              <a:rPr lang="en-US" sz="1400" spc="-1" dirty="0">
                <a:solidFill>
                  <a:srgbClr val="002060"/>
                </a:solidFill>
                <a:latin typeface="Arial"/>
              </a:rPr>
              <a:t>The convolution theorem states that the expensive operation of convolution in the spatial domain is equivalent to element-wise multiplication in the frequency domain. This means that blurring an image with a filter is the same as multiplying their Fourier transforms together. </a:t>
            </a:r>
          </a:p>
          <a:p>
            <a:pPr indent="0" defTabSz="914400">
              <a:lnSpc>
                <a:spcPct val="115000"/>
              </a:lnSpc>
              <a:buNone/>
              <a:tabLst>
                <a:tab pos="0" algn="l"/>
              </a:tabLst>
            </a:pPr>
            <a:endParaRPr lang="en-US" sz="1400" b="0" strike="noStrike" spc="-1" dirty="0">
              <a:solidFill>
                <a:srgbClr val="002060"/>
              </a:solidFill>
              <a:latin typeface="Arial"/>
            </a:endParaRPr>
          </a:p>
          <a:p>
            <a:pPr indent="0" defTabSz="914400">
              <a:lnSpc>
                <a:spcPct val="115000"/>
              </a:lnSpc>
              <a:buNone/>
              <a:tabLst>
                <a:tab pos="0" algn="l"/>
              </a:tabLst>
            </a:pPr>
            <a:r>
              <a:rPr lang="en-US" sz="1400" spc="-1" dirty="0">
                <a:solidFill>
                  <a:srgbClr val="002060"/>
                </a:solidFill>
                <a:latin typeface="Arial"/>
              </a:rPr>
              <a:t>This relationship is linked to deconvolutions because of inverses. If convolution is element-wise multiplication, deconvolution is the inverse operation of division. To deblur an image, we can transform both the blurry image and the blur kernel into frequency domain, divide the image frequencies by the kernel frequencies and then transform the result back into spatial domain. </a:t>
            </a:r>
            <a:endParaRPr lang="en-US" sz="1400" b="0" strike="noStrike" spc="-1" dirty="0">
              <a:solidFill>
                <a:srgbClr val="00206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54"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mystery image in the spatial and frequency domain]</a:t>
            </a:r>
            <a:endParaRPr lang="en-US" sz="1400" b="0" strike="noStrike" spc="-1" dirty="0">
              <a:solidFill>
                <a:schemeClr val="accent2">
                  <a:lumOff val="21760"/>
                </a:schemeClr>
              </a:solidFill>
              <a:latin typeface="Arial"/>
            </a:endParaRPr>
          </a:p>
        </p:txBody>
      </p:sp>
      <p:sp>
        <p:nvSpPr>
          <p:cNvPr id="155"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mystery kernel in the spatial and frequency domain]</a:t>
            </a: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4" name="Picture 3">
            <a:extLst>
              <a:ext uri="{FF2B5EF4-FFF2-40B4-BE49-F238E27FC236}">
                <a16:creationId xmlns:a16="http://schemas.microsoft.com/office/drawing/2014/main" id="{69E4D5DB-3CE3-C64E-B560-317B77C77D4E}"/>
              </a:ext>
            </a:extLst>
          </p:cNvPr>
          <p:cNvPicPr>
            <a:picLocks noChangeAspect="1"/>
          </p:cNvPicPr>
          <p:nvPr/>
        </p:nvPicPr>
        <p:blipFill>
          <a:blip r:embed="rId2"/>
          <a:stretch>
            <a:fillRect/>
          </a:stretch>
        </p:blipFill>
        <p:spPr>
          <a:xfrm>
            <a:off x="400772" y="1854480"/>
            <a:ext cx="3821576" cy="2011799"/>
          </a:xfrm>
          <a:prstGeom prst="rect">
            <a:avLst/>
          </a:prstGeom>
        </p:spPr>
      </p:pic>
      <p:pic>
        <p:nvPicPr>
          <p:cNvPr id="5" name="Picture 4">
            <a:extLst>
              <a:ext uri="{FF2B5EF4-FFF2-40B4-BE49-F238E27FC236}">
                <a16:creationId xmlns:a16="http://schemas.microsoft.com/office/drawing/2014/main" id="{B3094EA9-E930-854D-8A39-0993EAEDDB26}"/>
              </a:ext>
            </a:extLst>
          </p:cNvPr>
          <p:cNvPicPr>
            <a:picLocks noChangeAspect="1"/>
          </p:cNvPicPr>
          <p:nvPr/>
        </p:nvPicPr>
        <p:blipFill>
          <a:blip r:embed="rId3"/>
          <a:stretch>
            <a:fillRect/>
          </a:stretch>
        </p:blipFill>
        <p:spPr>
          <a:xfrm>
            <a:off x="4799912" y="1795897"/>
            <a:ext cx="3999601" cy="21289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57"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the de-blurred mystery image and its visualizations in the spatial and frequency domain]</a:t>
            </a:r>
            <a:endParaRPr lang="en-US" sz="1400" b="0" strike="noStrike" spc="-1">
              <a:solidFill>
                <a:schemeClr val="accent2">
                  <a:lumOff val="21760"/>
                </a:schemeClr>
              </a:solidFill>
              <a:latin typeface="Arial"/>
            </a:endParaRPr>
          </a:p>
        </p:txBody>
      </p:sp>
      <p:sp>
        <p:nvSpPr>
          <p:cNvPr id="158"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the de-blurred mystery image and its visualizations in the spatial and frequency domain after adding salt and pepper noise]</a:t>
            </a:r>
            <a:endParaRPr lang="en-US" sz="1400" b="0" strike="noStrike" spc="-1">
              <a:solidFill>
                <a:schemeClr val="accent2">
                  <a:lumOff val="21760"/>
                </a:schemeClr>
              </a:solidFill>
              <a:latin typeface="Arial"/>
            </a:endParaRPr>
          </a:p>
        </p:txBody>
      </p:sp>
      <p:pic>
        <p:nvPicPr>
          <p:cNvPr id="2" name="Picture 1">
            <a:extLst>
              <a:ext uri="{FF2B5EF4-FFF2-40B4-BE49-F238E27FC236}">
                <a16:creationId xmlns:a16="http://schemas.microsoft.com/office/drawing/2014/main" id="{F6863486-3D92-414E-9E29-98E8B2EBC1CD}"/>
              </a:ext>
            </a:extLst>
          </p:cNvPr>
          <p:cNvPicPr>
            <a:picLocks noChangeAspect="1"/>
          </p:cNvPicPr>
          <p:nvPr/>
        </p:nvPicPr>
        <p:blipFill>
          <a:blip r:embed="rId2"/>
          <a:stretch>
            <a:fillRect/>
          </a:stretch>
        </p:blipFill>
        <p:spPr>
          <a:xfrm>
            <a:off x="206564" y="2130441"/>
            <a:ext cx="4365436" cy="2298104"/>
          </a:xfrm>
          <a:prstGeom prst="rect">
            <a:avLst/>
          </a:prstGeom>
        </p:spPr>
      </p:pic>
      <p:pic>
        <p:nvPicPr>
          <p:cNvPr id="3" name="Picture 2">
            <a:extLst>
              <a:ext uri="{FF2B5EF4-FFF2-40B4-BE49-F238E27FC236}">
                <a16:creationId xmlns:a16="http://schemas.microsoft.com/office/drawing/2014/main" id="{74208F1B-9609-2D40-A432-8134CE431F76}"/>
              </a:ext>
            </a:extLst>
          </p:cNvPr>
          <p:cNvPicPr>
            <a:picLocks noChangeAspect="1"/>
          </p:cNvPicPr>
          <p:nvPr/>
        </p:nvPicPr>
        <p:blipFill>
          <a:blip r:embed="rId3"/>
          <a:stretch>
            <a:fillRect/>
          </a:stretch>
        </p:blipFill>
        <p:spPr>
          <a:xfrm>
            <a:off x="4832279" y="2130440"/>
            <a:ext cx="4269027" cy="22473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dirty="0">
                <a:solidFill>
                  <a:srgbClr val="000000"/>
                </a:solidFill>
                <a:latin typeface="Arial"/>
                <a:ea typeface="Arial"/>
              </a:rPr>
              <a:t>Part 1: Image filtering</a:t>
            </a:r>
            <a:endParaRPr lang="en-US" sz="2690" b="0" strike="noStrike" spc="-1" dirty="0">
              <a:solidFill>
                <a:srgbClr val="000000"/>
              </a:solidFill>
              <a:latin typeface="Arial"/>
            </a:endParaRPr>
          </a:p>
        </p:txBody>
      </p:sp>
      <p:sp>
        <p:nvSpPr>
          <p:cNvPr id="107"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Gaussian Kernels(1D and 2D)</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1D: </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2D:</a:t>
            </a:r>
            <a:endParaRPr lang="en-US" sz="1400" b="0" strike="noStrike" spc="-1" dirty="0">
              <a:solidFill>
                <a:schemeClr val="accent2">
                  <a:lumOff val="21760"/>
                </a:schemeClr>
              </a:solidFill>
              <a:latin typeface="Arial"/>
            </a:endParaRPr>
          </a:p>
        </p:txBody>
      </p:sp>
      <p:sp>
        <p:nvSpPr>
          <p:cNvPr id="108" name="PlaceHolder 3"/>
          <p:cNvSpPr>
            <a:spLocks noGrp="1"/>
          </p:cNvSpPr>
          <p:nvPr>
            <p:ph/>
          </p:nvPr>
        </p:nvSpPr>
        <p:spPr>
          <a:xfrm>
            <a:off x="4832280" y="863730"/>
            <a:ext cx="3999600" cy="3416040"/>
          </a:xfrm>
          <a:prstGeom prst="rect">
            <a:avLst/>
          </a:prstGeom>
          <a:noFill/>
          <a:ln w="12600">
            <a:noFill/>
          </a:ln>
        </p:spPr>
        <p:txBody>
          <a:bodyPr lIns="91440" tIns="91440" rIns="91440" bIns="91440" anchor="t">
            <a:noAutofit/>
          </a:bodyPr>
          <a:lstStyle/>
          <a:p>
            <a:pPr>
              <a:lnSpc>
                <a:spcPct val="115000"/>
              </a:lnSpc>
              <a:spcBef>
                <a:spcPts val="1599"/>
              </a:spcBef>
              <a:tabLst>
                <a:tab pos="0" algn="l"/>
              </a:tabLst>
            </a:pPr>
            <a:r>
              <a:rPr lang="en-US" sz="1400" b="0" strike="noStrike" spc="-1" dirty="0">
                <a:solidFill>
                  <a:srgbClr val="002060"/>
                </a:solidFill>
                <a:latin typeface="Arial"/>
              </a:rPr>
              <a:t>My implementation of the </a:t>
            </a:r>
            <a:r>
              <a:rPr lang="en-US" sz="1400" spc="-1" dirty="0">
                <a:solidFill>
                  <a:srgbClr val="002060"/>
                </a:solidFill>
              </a:rPr>
              <a:t>my_conv2d_numpy() function first involves padding the input image with zeroes. The amount of padding is calculated as half the filter dimension, which ensures the output image has same spatial resolution as the input. The algorithm then iterates through all the pixels and color channels of the image. At each location, the algorithm does an element-wise multiplication between the corresponding image patch and the filter, followed by a summation to generate the new pixel value. </a:t>
            </a:r>
            <a:endParaRPr lang="en-US" sz="1400" b="0" strike="noStrike" spc="-1" dirty="0">
              <a:solidFill>
                <a:srgbClr val="002060"/>
              </a:solidFill>
              <a:latin typeface="Arial"/>
            </a:endParaRPr>
          </a:p>
        </p:txBody>
      </p:sp>
      <p:pic>
        <p:nvPicPr>
          <p:cNvPr id="2" name="Picture 1">
            <a:extLst>
              <a:ext uri="{FF2B5EF4-FFF2-40B4-BE49-F238E27FC236}">
                <a16:creationId xmlns:a16="http://schemas.microsoft.com/office/drawing/2014/main" id="{C7D5FA50-6ADF-3643-9983-AB0CB51C433B}"/>
              </a:ext>
            </a:extLst>
          </p:cNvPr>
          <p:cNvPicPr>
            <a:picLocks noChangeAspect="1"/>
          </p:cNvPicPr>
          <p:nvPr/>
        </p:nvPicPr>
        <p:blipFill>
          <a:blip r:embed="rId2"/>
          <a:stretch>
            <a:fillRect/>
          </a:stretch>
        </p:blipFill>
        <p:spPr>
          <a:xfrm>
            <a:off x="703324" y="1675264"/>
            <a:ext cx="3543300" cy="419100"/>
          </a:xfrm>
          <a:prstGeom prst="rect">
            <a:avLst/>
          </a:prstGeom>
        </p:spPr>
      </p:pic>
      <p:pic>
        <p:nvPicPr>
          <p:cNvPr id="3" name="Picture 2">
            <a:extLst>
              <a:ext uri="{FF2B5EF4-FFF2-40B4-BE49-F238E27FC236}">
                <a16:creationId xmlns:a16="http://schemas.microsoft.com/office/drawing/2014/main" id="{2D05E477-3D6D-2A47-B559-1441C13ACF3F}"/>
              </a:ext>
            </a:extLst>
          </p:cNvPr>
          <p:cNvPicPr>
            <a:picLocks noChangeAspect="1"/>
          </p:cNvPicPr>
          <p:nvPr/>
        </p:nvPicPr>
        <p:blipFill>
          <a:blip r:embed="rId3"/>
          <a:stretch>
            <a:fillRect/>
          </a:stretch>
        </p:blipFill>
        <p:spPr>
          <a:xfrm>
            <a:off x="1351024" y="2480900"/>
            <a:ext cx="2247900" cy="2222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defTabSz="877680">
              <a:lnSpc>
                <a:spcPct val="100000"/>
              </a:lnSpc>
              <a:tabLst>
                <a:tab pos="0" algn="l"/>
              </a:tabLst>
            </a:pPr>
            <a:r>
              <a:rPr lang="en-US" sz="2690" b="0" strike="noStrike" spc="-1" dirty="0">
                <a:solidFill>
                  <a:srgbClr val="000000"/>
                </a:solidFill>
                <a:latin typeface="Arial"/>
                <a:ea typeface="Arial"/>
              </a:rPr>
              <a:t>Part 4: Frequency Domain Convolutions </a:t>
            </a:r>
            <a:r>
              <a:rPr lang="en-US" sz="2690" spc="-1" dirty="0">
                <a:solidFill>
                  <a:srgbClr val="000000"/>
                </a:solidFill>
              </a:rPr>
              <a:t>(extra credit)</a:t>
            </a:r>
            <a:endParaRPr lang="en-US" sz="2690" b="0" strike="noStrike" spc="-1" dirty="0">
              <a:solidFill>
                <a:srgbClr val="000000"/>
              </a:solidFill>
              <a:latin typeface="Arial"/>
            </a:endParaRPr>
          </a:p>
        </p:txBody>
      </p:sp>
      <p:sp>
        <p:nvSpPr>
          <p:cNvPr id="160" name="PlaceHolder 2"/>
          <p:cNvSpPr>
            <a:spLocks noGrp="1"/>
          </p:cNvSpPr>
          <p:nvPr>
            <p:ph/>
          </p:nvPr>
        </p:nvSpPr>
        <p:spPr>
          <a:xfrm>
            <a:off x="311760" y="1152360"/>
            <a:ext cx="41742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[What factors limit the potential uses of deconvolution in the real world? Give two possible factors]</a:t>
            </a:r>
          </a:p>
          <a:p>
            <a:pPr indent="0" defTabSz="914400">
              <a:lnSpc>
                <a:spcPct val="115000"/>
              </a:lnSpc>
              <a:buNone/>
              <a:tabLst>
                <a:tab pos="0" algn="l"/>
              </a:tabLst>
            </a:pPr>
            <a:r>
              <a:rPr lang="en-US" sz="1400" spc="-1" dirty="0">
                <a:solidFill>
                  <a:srgbClr val="002060"/>
                </a:solidFill>
                <a:latin typeface="Arial"/>
              </a:rPr>
              <a:t>1. Unknown / Inaccurate Kernel: Even a small error in the original kernel can lead to a very poor deconvolution / de-blurring result. </a:t>
            </a:r>
          </a:p>
          <a:p>
            <a:pPr indent="0" defTabSz="914400">
              <a:lnSpc>
                <a:spcPct val="115000"/>
              </a:lnSpc>
              <a:buNone/>
              <a:tabLst>
                <a:tab pos="0" algn="l"/>
              </a:tabLst>
            </a:pPr>
            <a:r>
              <a:rPr lang="en-US" sz="1400" b="0" strike="noStrike" spc="-1" dirty="0">
                <a:solidFill>
                  <a:srgbClr val="002060"/>
                </a:solidFill>
                <a:latin typeface="Arial"/>
              </a:rPr>
              <a:t>2. As demonstrated in the final experiment, deconvolution is extremely sensitive to noise. Since blur kernels are low-pass filters, any high-frequency noise gets divided by these near-zero filter values, leading to massive amplification of the noise. </a:t>
            </a:r>
          </a:p>
        </p:txBody>
      </p:sp>
      <p:sp>
        <p:nvSpPr>
          <p:cNvPr id="161" name="Google Shape;169;p35"/>
          <p:cNvSpPr/>
          <p:nvPr/>
        </p:nvSpPr>
        <p:spPr>
          <a:xfrm>
            <a:off x="4657680" y="1152360"/>
            <a:ext cx="4174200" cy="34160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normAutofit/>
          </a:bodyPr>
          <a:lstStyle/>
          <a:p>
            <a:pPr defTabSz="914400">
              <a:lnSpc>
                <a:spcPct val="115000"/>
              </a:lnSpc>
              <a:tabLst>
                <a:tab pos="0" algn="l"/>
              </a:tabLst>
            </a:pPr>
            <a:r>
              <a:rPr lang="en-US" sz="1400" b="0" strike="noStrike" spc="-1" dirty="0">
                <a:solidFill>
                  <a:schemeClr val="accent2">
                    <a:lumOff val="21760"/>
                  </a:schemeClr>
                </a:solidFill>
                <a:latin typeface="Arial"/>
              </a:rPr>
              <a:t>[Describe any structures found in the frequency domain of the mystery image and explain what it’s caused by.]</a:t>
            </a:r>
          </a:p>
          <a:p>
            <a:pPr defTabSz="914400">
              <a:lnSpc>
                <a:spcPct val="115000"/>
              </a:lnSpc>
              <a:tabLst>
                <a:tab pos="0" algn="l"/>
              </a:tabLst>
            </a:pPr>
            <a:r>
              <a:rPr lang="en-US" sz="1400" spc="-1" dirty="0">
                <a:solidFill>
                  <a:srgbClr val="002060"/>
                </a:solidFill>
                <a:latin typeface="Arial"/>
              </a:rPr>
              <a:t>The frequency domain of the blurred image, dominantly has a bright cross shape, with strong vertical and horizontal lines extending from the center. This signifies the presence of vertical and horizontal edges of the monument and the ground plane respectively. Web-like patterns radiate from the cross corresponding to mid-range frequencies of the monument’s façade. While the spatial blur has suppressed the high frequencies, their signature remains visible in the frequency plot. </a:t>
            </a:r>
            <a:endParaRPr lang="en-US" sz="1400" b="0" strike="noStrike" spc="-1" dirty="0">
              <a:solidFill>
                <a:srgbClr val="00206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Conclusion</a:t>
            </a:r>
            <a:endParaRPr lang="en-US" sz="2690" b="0" strike="noStrike" spc="-1">
              <a:solidFill>
                <a:srgbClr val="000000"/>
              </a:solidFill>
              <a:latin typeface="Arial"/>
            </a:endParaRPr>
          </a:p>
        </p:txBody>
      </p:sp>
      <p:sp>
        <p:nvSpPr>
          <p:cNvPr id="163"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[How does varying the cutoff frequency value or swapping images within a pair influences the resulting hybrid image?]</a:t>
            </a:r>
          </a:p>
          <a:p>
            <a:pPr indent="0" defTabSz="914400">
              <a:lnSpc>
                <a:spcPct val="115000"/>
              </a:lnSpc>
              <a:spcBef>
                <a:spcPts val="1599"/>
              </a:spcBef>
              <a:buNone/>
              <a:tabLst>
                <a:tab pos="0" algn="l"/>
              </a:tabLst>
            </a:pPr>
            <a:r>
              <a:rPr lang="en-US" sz="1400" spc="-1" dirty="0">
                <a:solidFill>
                  <a:srgbClr val="002060"/>
                </a:solidFill>
                <a:latin typeface="Arial"/>
              </a:rPr>
              <a:t>The cutoff frequency is the primary parameter in tuning the blurring effect. Observing the results, it looks like low-cutoff values allow the low-frequency images to retain too many of their sharp details, which interfere with the high-frequency image. </a:t>
            </a:r>
            <a:r>
              <a:rPr lang="en-US" sz="1400" b="0" strike="noStrike" spc="-1" dirty="0">
                <a:solidFill>
                  <a:srgbClr val="002060"/>
                </a:solidFill>
                <a:latin typeface="Arial"/>
              </a:rPr>
              <a:t>High cutoff values create a </a:t>
            </a:r>
            <a:r>
              <a:rPr lang="en-US" sz="1400" spc="-1" dirty="0">
                <a:solidFill>
                  <a:srgbClr val="002060"/>
                </a:solidFill>
                <a:latin typeface="Arial"/>
              </a:rPr>
              <a:t>strong blur, causing the high-frequency image to retain too much of its structure, which doesn’t allow it to disappear properly when viewed from a distance / with a squint, thus weakening the illusion. </a:t>
            </a:r>
          </a:p>
          <a:p>
            <a:pPr indent="0" defTabSz="914400">
              <a:lnSpc>
                <a:spcPct val="115000"/>
              </a:lnSpc>
              <a:spcBef>
                <a:spcPts val="1599"/>
              </a:spcBef>
              <a:buNone/>
              <a:tabLst>
                <a:tab pos="0" algn="l"/>
              </a:tabLst>
            </a:pPr>
            <a:r>
              <a:rPr lang="en-US" sz="1400" b="0" strike="noStrike" spc="-1" dirty="0">
                <a:solidFill>
                  <a:srgbClr val="002060"/>
                </a:solidFill>
                <a:latin typeface="Arial"/>
              </a:rPr>
              <a:t>Swapping images within a pair results in the inverse effect. The image seen from up-close can be seen from far away, and vice versa. However, the quality of the illusion isn’t seemingly symmetrical. The best outputs come when low frequency images have strong, simple and recognizable large-scale shapes, and high-frequency images are rich in fine textures and intricate details.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1587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dirty="0">
                <a:solidFill>
                  <a:srgbClr val="000000"/>
                </a:solidFill>
                <a:latin typeface="Arial"/>
                <a:ea typeface="Arial"/>
              </a:rPr>
              <a:t>Part 1: Image filtering</a:t>
            </a:r>
            <a:endParaRPr lang="en-US" sz="2690" b="0" strike="noStrike" spc="-1" dirty="0">
              <a:solidFill>
                <a:srgbClr val="000000"/>
              </a:solidFill>
              <a:latin typeface="Arial"/>
            </a:endParaRPr>
          </a:p>
        </p:txBody>
      </p:sp>
      <p:sp>
        <p:nvSpPr>
          <p:cNvPr id="110" name="PlaceHolder 2"/>
          <p:cNvSpPr>
            <a:spLocks noGrp="1"/>
          </p:cNvSpPr>
          <p:nvPr>
            <p:ph/>
          </p:nvPr>
        </p:nvSpPr>
        <p:spPr>
          <a:xfrm>
            <a:off x="4832280" y="574432"/>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Small blur with a box filter</a:t>
            </a: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rgbClr val="002060"/>
              </a:solidFill>
              <a:latin typeface="Arial"/>
            </a:endParaRPr>
          </a:p>
          <a:p>
            <a:pPr indent="0" defTabSz="914400">
              <a:lnSpc>
                <a:spcPct val="115000"/>
              </a:lnSpc>
              <a:spcBef>
                <a:spcPts val="1599"/>
              </a:spcBef>
              <a:buNone/>
              <a:tabLst>
                <a:tab pos="0" algn="l"/>
              </a:tabLst>
            </a:pPr>
            <a:endParaRPr lang="en-US" sz="1400" b="0" strike="noStrike" spc="-1" dirty="0">
              <a:solidFill>
                <a:srgbClr val="002060"/>
              </a:solidFill>
              <a:latin typeface="Arial"/>
            </a:endParaRPr>
          </a:p>
          <a:p>
            <a:pPr indent="0" defTabSz="914400">
              <a:lnSpc>
                <a:spcPct val="115000"/>
              </a:lnSpc>
              <a:spcBef>
                <a:spcPts val="1599"/>
              </a:spcBef>
              <a:buNone/>
              <a:tabLst>
                <a:tab pos="0" algn="l"/>
              </a:tabLst>
            </a:pPr>
            <a:r>
              <a:rPr lang="en-US" sz="1400" b="0" strike="noStrike" spc="-1" dirty="0">
                <a:solidFill>
                  <a:srgbClr val="002060"/>
                </a:solidFill>
                <a:latin typeface="Arial"/>
              </a:rPr>
              <a:t>The blur box filter is basically a filter with all values equal(here, 1/9). The sum of this filter is 1, and therefore it preserves the original brightness of the image. The value fo</a:t>
            </a:r>
            <a:r>
              <a:rPr lang="en-US" sz="1400" spc="-1" dirty="0">
                <a:solidFill>
                  <a:srgbClr val="002060"/>
                </a:solidFill>
                <a:latin typeface="Arial"/>
              </a:rPr>
              <a:t>r each pixel is taken as the average of its own value and its neighboring pixels, and therefore this filter smooths out the sharp intensity changes like edges and noise. </a:t>
            </a:r>
            <a:endParaRPr lang="en-US" sz="1400" b="0" strike="noStrike" spc="-1" dirty="0">
              <a:solidFill>
                <a:srgbClr val="002060"/>
              </a:solidFill>
              <a:latin typeface="Arial"/>
            </a:endParaRPr>
          </a:p>
        </p:txBody>
      </p:sp>
      <p:sp>
        <p:nvSpPr>
          <p:cNvPr id="111" name="PlaceHolder 3"/>
          <p:cNvSpPr>
            <a:spLocks noGrp="1"/>
          </p:cNvSpPr>
          <p:nvPr>
            <p:ph/>
          </p:nvPr>
        </p:nvSpPr>
        <p:spPr>
          <a:xfrm>
            <a:off x="311760" y="669521"/>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Identity filter</a:t>
            </a: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rgbClr val="002060"/>
              </a:solidFill>
              <a:latin typeface="Arial"/>
            </a:endParaRPr>
          </a:p>
          <a:p>
            <a:pPr indent="0" defTabSz="914400">
              <a:lnSpc>
                <a:spcPct val="115000"/>
              </a:lnSpc>
              <a:spcBef>
                <a:spcPts val="1599"/>
              </a:spcBef>
              <a:buNone/>
              <a:tabLst>
                <a:tab pos="0" algn="l"/>
              </a:tabLst>
            </a:pPr>
            <a:r>
              <a:rPr lang="en-US" sz="1400" spc="-1" dirty="0">
                <a:solidFill>
                  <a:srgbClr val="002060"/>
                </a:solidFill>
                <a:latin typeface="Arial"/>
              </a:rPr>
              <a:t>During the convolution operation with the identity filter, element wise multiplication multiplies the center pixel with 1, and the surrounding ones with 0. This sum is simply equal to the original center pixel’s value. This reconstructs the original image perfectly identically</a:t>
            </a:r>
            <a:r>
              <a:rPr lang="en-US" sz="1400" spc="-1" dirty="0">
                <a:solidFill>
                  <a:schemeClr val="accent2">
                    <a:lumOff val="21760"/>
                  </a:schemeClr>
                </a:solidFill>
                <a:latin typeface="Arial"/>
              </a:rPr>
              <a:t>. </a:t>
            </a: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p:txBody>
      </p:sp>
      <p:pic>
        <p:nvPicPr>
          <p:cNvPr id="5" name="Picture 4">
            <a:extLst>
              <a:ext uri="{FF2B5EF4-FFF2-40B4-BE49-F238E27FC236}">
                <a16:creationId xmlns:a16="http://schemas.microsoft.com/office/drawing/2014/main" id="{22A417D6-A6E6-7B49-A62F-9C7CDACA5522}"/>
              </a:ext>
            </a:extLst>
          </p:cNvPr>
          <p:cNvPicPr>
            <a:picLocks noChangeAspect="1"/>
          </p:cNvPicPr>
          <p:nvPr/>
        </p:nvPicPr>
        <p:blipFill>
          <a:blip r:embed="rId2"/>
          <a:stretch>
            <a:fillRect/>
          </a:stretch>
        </p:blipFill>
        <p:spPr>
          <a:xfrm>
            <a:off x="5533209" y="1030163"/>
            <a:ext cx="2073303" cy="1826826"/>
          </a:xfrm>
          <a:prstGeom prst="rect">
            <a:avLst/>
          </a:prstGeom>
        </p:spPr>
      </p:pic>
      <p:pic>
        <p:nvPicPr>
          <p:cNvPr id="6" name="Picture 5">
            <a:extLst>
              <a:ext uri="{FF2B5EF4-FFF2-40B4-BE49-F238E27FC236}">
                <a16:creationId xmlns:a16="http://schemas.microsoft.com/office/drawing/2014/main" id="{A517FA52-15E5-F74A-B5A8-2DF311CBEE2E}"/>
              </a:ext>
            </a:extLst>
          </p:cNvPr>
          <p:cNvPicPr>
            <a:picLocks noChangeAspect="1"/>
          </p:cNvPicPr>
          <p:nvPr/>
        </p:nvPicPr>
        <p:blipFill>
          <a:blip r:embed="rId3"/>
          <a:stretch>
            <a:fillRect/>
          </a:stretch>
        </p:blipFill>
        <p:spPr>
          <a:xfrm>
            <a:off x="1090681" y="1057939"/>
            <a:ext cx="2041779" cy="17990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Image filtering</a:t>
            </a:r>
            <a:endParaRPr lang="en-US" sz="2690" b="0" strike="noStrike" spc="-1">
              <a:solidFill>
                <a:srgbClr val="000000"/>
              </a:solidFill>
              <a:latin typeface="Arial"/>
            </a:endParaRPr>
          </a:p>
        </p:txBody>
      </p:sp>
      <p:sp>
        <p:nvSpPr>
          <p:cNvPr id="113" name="PlaceHolder 2"/>
          <p:cNvSpPr>
            <a:spLocks noGrp="1"/>
          </p:cNvSpPr>
          <p:nvPr>
            <p:ph/>
          </p:nvPr>
        </p:nvSpPr>
        <p:spPr>
          <a:xfrm>
            <a:off x="311760" y="933875"/>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Sobel filter</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a:lnSpc>
                <a:spcPct val="115000"/>
              </a:lnSpc>
              <a:spcBef>
                <a:spcPts val="1599"/>
              </a:spcBef>
              <a:tabLst>
                <a:tab pos="0" algn="l"/>
              </a:tabLst>
            </a:pPr>
            <a:endParaRPr lang="en-US" sz="300" spc="-1" dirty="0">
              <a:solidFill>
                <a:schemeClr val="accent2">
                  <a:lumOff val="21760"/>
                </a:schemeClr>
              </a:solidFill>
            </a:endParaRPr>
          </a:p>
          <a:p>
            <a:pPr>
              <a:lnSpc>
                <a:spcPct val="115000"/>
              </a:lnSpc>
              <a:spcBef>
                <a:spcPts val="1599"/>
              </a:spcBef>
              <a:tabLst>
                <a:tab pos="0" algn="l"/>
              </a:tabLst>
            </a:pPr>
            <a:r>
              <a:rPr lang="en-US" sz="1400" spc="-1" dirty="0">
                <a:solidFill>
                  <a:srgbClr val="002060"/>
                </a:solidFill>
              </a:rPr>
              <a:t>The Sobel filter(an edge detector) produced an image that highlights the vertical edges of the cat. This particular kernel is designed to measure the change in pixel intensity along the horizontal axis. In the output image, the bright areas correspond to light-to-dark translation, and vice-versa. Neutral gray indicates no significant vertical edge.</a:t>
            </a: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p:txBody>
      </p:sp>
      <p:sp>
        <p:nvSpPr>
          <p:cNvPr id="114" name="PlaceHolder 3"/>
          <p:cNvSpPr>
            <a:spLocks noGrp="1"/>
          </p:cNvSpPr>
          <p:nvPr>
            <p:ph/>
          </p:nvPr>
        </p:nvSpPr>
        <p:spPr>
          <a:xfrm>
            <a:off x="4832642" y="7311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Discrete Laplacian filter</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a:p>
            <a:pPr>
              <a:lnSpc>
                <a:spcPct val="115000"/>
              </a:lnSpc>
              <a:spcBef>
                <a:spcPts val="1599"/>
              </a:spcBef>
              <a:tabLst>
                <a:tab pos="0" algn="l"/>
              </a:tabLst>
            </a:pPr>
            <a:endParaRPr lang="en-US" sz="100" spc="-1" dirty="0">
              <a:solidFill>
                <a:schemeClr val="accent2">
                  <a:lumOff val="21760"/>
                </a:schemeClr>
              </a:solidFill>
            </a:endParaRPr>
          </a:p>
          <a:p>
            <a:pPr>
              <a:lnSpc>
                <a:spcPct val="115000"/>
              </a:lnSpc>
              <a:spcBef>
                <a:spcPts val="1599"/>
              </a:spcBef>
              <a:tabLst>
                <a:tab pos="0" algn="l"/>
              </a:tabLst>
            </a:pPr>
            <a:r>
              <a:rPr lang="en-US" sz="1200" spc="-1" dirty="0">
                <a:solidFill>
                  <a:schemeClr val="accent2">
                    <a:lumOff val="21760"/>
                  </a:schemeClr>
                </a:solidFill>
              </a:rPr>
              <a:t>(a)Discrete Laplacian     (b)</a:t>
            </a:r>
            <a:r>
              <a:rPr lang="en-US" sz="1200" spc="-1" dirty="0" err="1">
                <a:solidFill>
                  <a:schemeClr val="accent2">
                    <a:lumOff val="21760"/>
                  </a:schemeClr>
                </a:solidFill>
              </a:rPr>
              <a:t>Highpass</a:t>
            </a:r>
            <a:r>
              <a:rPr lang="en-US" sz="1200" spc="-1" dirty="0">
                <a:solidFill>
                  <a:schemeClr val="accent2">
                    <a:lumOff val="21760"/>
                  </a:schemeClr>
                </a:solidFill>
              </a:rPr>
              <a:t> Filter</a:t>
            </a:r>
            <a:endParaRPr lang="en-US" sz="800" spc="-1" dirty="0">
              <a:solidFill>
                <a:schemeClr val="accent2">
                  <a:lumOff val="21760"/>
                </a:schemeClr>
              </a:solidFill>
            </a:endParaRPr>
          </a:p>
          <a:p>
            <a:pPr>
              <a:lnSpc>
                <a:spcPct val="115000"/>
              </a:lnSpc>
              <a:spcBef>
                <a:spcPts val="1599"/>
              </a:spcBef>
              <a:tabLst>
                <a:tab pos="0" algn="l"/>
              </a:tabLst>
            </a:pPr>
            <a:r>
              <a:rPr lang="en-US" sz="1300" spc="-1" dirty="0">
                <a:solidFill>
                  <a:srgbClr val="002060"/>
                </a:solidFill>
              </a:rPr>
              <a:t>In the Laplacian filter, it is calculating the difference between the center pixel and its 4 immediate neighbors. This operation results in a pixel value of 0 near smooth regions, but a strong response where pixel values change abruptly, leading to a large positive or large negative value, thus generating a dark or white output pixel. </a:t>
            </a:r>
          </a:p>
          <a:p>
            <a:pPr>
              <a:lnSpc>
                <a:spcPct val="115000"/>
              </a:lnSpc>
              <a:spcBef>
                <a:spcPts val="1599"/>
              </a:spcBef>
              <a:tabLst>
                <a:tab pos="0" algn="l"/>
              </a:tabLst>
            </a:pPr>
            <a:endParaRPr lang="en-US" sz="1400" spc="-1" dirty="0">
              <a:solidFill>
                <a:schemeClr val="accent2">
                  <a:lumOff val="21760"/>
                </a:schemeClr>
              </a:solidFil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ndParaRPr>
          </a:p>
        </p:txBody>
      </p:sp>
      <p:pic>
        <p:nvPicPr>
          <p:cNvPr id="7" name="Picture 6">
            <a:extLst>
              <a:ext uri="{FF2B5EF4-FFF2-40B4-BE49-F238E27FC236}">
                <a16:creationId xmlns:a16="http://schemas.microsoft.com/office/drawing/2014/main" id="{5CD1651B-9B2C-EA41-A005-C74C79F4635D}"/>
              </a:ext>
            </a:extLst>
          </p:cNvPr>
          <p:cNvPicPr>
            <a:picLocks noChangeAspect="1"/>
          </p:cNvPicPr>
          <p:nvPr/>
        </p:nvPicPr>
        <p:blipFill>
          <a:blip r:embed="rId2"/>
          <a:stretch>
            <a:fillRect/>
          </a:stretch>
        </p:blipFill>
        <p:spPr>
          <a:xfrm>
            <a:off x="5573671" y="1138559"/>
            <a:ext cx="1816100" cy="1600200"/>
          </a:xfrm>
          <a:prstGeom prst="rect">
            <a:avLst/>
          </a:prstGeom>
        </p:spPr>
      </p:pic>
      <p:pic>
        <p:nvPicPr>
          <p:cNvPr id="8" name="Picture 7">
            <a:extLst>
              <a:ext uri="{FF2B5EF4-FFF2-40B4-BE49-F238E27FC236}">
                <a16:creationId xmlns:a16="http://schemas.microsoft.com/office/drawing/2014/main" id="{6A3EE3E3-4528-A740-A15C-996EECE801C3}"/>
              </a:ext>
            </a:extLst>
          </p:cNvPr>
          <p:cNvPicPr>
            <a:picLocks noChangeAspect="1"/>
          </p:cNvPicPr>
          <p:nvPr/>
        </p:nvPicPr>
        <p:blipFill>
          <a:blip r:embed="rId3"/>
          <a:stretch>
            <a:fillRect/>
          </a:stretch>
        </p:blipFill>
        <p:spPr>
          <a:xfrm>
            <a:off x="1195879" y="1310404"/>
            <a:ext cx="1816100" cy="1600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Hybrid images</a:t>
            </a:r>
            <a:endParaRPr lang="en-US" sz="2690" b="0" strike="noStrike" spc="-1">
              <a:solidFill>
                <a:srgbClr val="000000"/>
              </a:solidFill>
              <a:latin typeface="Arial"/>
            </a:endParaRPr>
          </a:p>
        </p:txBody>
      </p:sp>
      <p:sp>
        <p:nvSpPr>
          <p:cNvPr id="116" name="PlaceHolder 2"/>
          <p:cNvSpPr>
            <a:spLocks noGrp="1"/>
          </p:cNvSpPr>
          <p:nvPr>
            <p:ph/>
          </p:nvPr>
        </p:nvSpPr>
        <p:spPr>
          <a:xfrm>
            <a:off x="311760" y="941967"/>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[Describe the three main steps of </a:t>
            </a:r>
            <a:r>
              <a:rPr lang="en-US" sz="1400" b="0" strike="noStrike" spc="-1" dirty="0" err="1">
                <a:solidFill>
                  <a:schemeClr val="accent2">
                    <a:lumOff val="21760"/>
                  </a:schemeClr>
                </a:solidFill>
                <a:latin typeface="Arial"/>
                <a:ea typeface="Arial"/>
              </a:rPr>
              <a:t>create_hybrid_image</a:t>
            </a:r>
            <a:r>
              <a:rPr lang="en-US" sz="1400" b="0" strike="noStrike" spc="-1" dirty="0">
                <a:solidFill>
                  <a:schemeClr val="accent2">
                    <a:lumOff val="21760"/>
                  </a:schemeClr>
                </a:solidFill>
                <a:latin typeface="Arial"/>
                <a:ea typeface="Arial"/>
              </a:rPr>
              <a:t>() here. Explain how to ensure the output values are within the appropriate range for matplotlib visualizations.]</a:t>
            </a:r>
          </a:p>
          <a:p>
            <a:pPr indent="0" defTabSz="914400">
              <a:lnSpc>
                <a:spcPct val="115000"/>
              </a:lnSpc>
              <a:spcBef>
                <a:spcPts val="1599"/>
              </a:spcBef>
              <a:buNone/>
              <a:tabLst>
                <a:tab pos="0" algn="l"/>
              </a:tabLst>
            </a:pPr>
            <a:r>
              <a:rPr lang="en-US" sz="1400" b="0" strike="noStrike" spc="-1" dirty="0">
                <a:solidFill>
                  <a:srgbClr val="002060"/>
                </a:solidFill>
                <a:latin typeface="Arial"/>
              </a:rPr>
              <a:t>First, we create a low-pass version of the first image. This is achieved by convoluting the image with the 2D Gaussian Filter. As a step 2, we create the high-pass version of the second image, by first creating its low-pass, and then subtracting it from the original image. </a:t>
            </a:r>
            <a:r>
              <a:rPr lang="en-US" sz="1400" spc="-1" dirty="0">
                <a:solidFill>
                  <a:srgbClr val="002060"/>
                </a:solidFill>
                <a:latin typeface="Arial"/>
              </a:rPr>
              <a:t>The final hybrid image is simply created by summing the low-frequencies of img1 and high-frequencies of img2. To ensure they’re visualizable, we clamp the pixel values of this hybrid image to the [0,1] range using </a:t>
            </a:r>
            <a:r>
              <a:rPr lang="en-US" sz="1400" spc="-1" dirty="0" err="1">
                <a:solidFill>
                  <a:srgbClr val="002060"/>
                </a:solidFill>
                <a:latin typeface="Arial"/>
              </a:rPr>
              <a:t>np.clip</a:t>
            </a:r>
            <a:r>
              <a:rPr lang="en-US" sz="1400" spc="-1" dirty="0">
                <a:solidFill>
                  <a:srgbClr val="002060"/>
                </a:solidFill>
                <a:latin typeface="Arial"/>
              </a:rPr>
              <a:t>.</a:t>
            </a:r>
            <a:endParaRPr lang="en-US" sz="1400" b="0" strike="noStrike" spc="-1" dirty="0">
              <a:solidFill>
                <a:srgbClr val="002060"/>
              </a:solidFill>
              <a:latin typeface="Arial"/>
            </a:endParaRPr>
          </a:p>
        </p:txBody>
      </p:sp>
      <p:sp>
        <p:nvSpPr>
          <p:cNvPr id="117" name="PlaceHolder 3"/>
          <p:cNvSpPr>
            <a:spLocks noGrp="1"/>
          </p:cNvSpPr>
          <p:nvPr>
            <p:ph/>
          </p:nvPr>
        </p:nvSpPr>
        <p:spPr>
          <a:xfrm>
            <a:off x="4832280" y="4449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Cat + Dog</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for this image: 6</a:t>
            </a:r>
            <a:endParaRPr lang="en-US" sz="1400" b="0" strike="noStrike" spc="-1" dirty="0">
              <a:solidFill>
                <a:schemeClr val="accent2">
                  <a:lumOff val="21760"/>
                </a:schemeClr>
              </a:solidFill>
              <a:latin typeface="Arial"/>
            </a:endParaRPr>
          </a:p>
        </p:txBody>
      </p:sp>
      <p:pic>
        <p:nvPicPr>
          <p:cNvPr id="3" name="Picture 2">
            <a:extLst>
              <a:ext uri="{FF2B5EF4-FFF2-40B4-BE49-F238E27FC236}">
                <a16:creationId xmlns:a16="http://schemas.microsoft.com/office/drawing/2014/main" id="{E11B856B-40A8-654B-A7EB-F8B9698014B2}"/>
              </a:ext>
            </a:extLst>
          </p:cNvPr>
          <p:cNvPicPr>
            <a:picLocks noChangeAspect="1"/>
          </p:cNvPicPr>
          <p:nvPr/>
        </p:nvPicPr>
        <p:blipFill>
          <a:blip r:embed="rId2"/>
          <a:stretch>
            <a:fillRect/>
          </a:stretch>
        </p:blipFill>
        <p:spPr>
          <a:xfrm>
            <a:off x="5058308" y="882312"/>
            <a:ext cx="3073400" cy="284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Hybrid images</a:t>
            </a:r>
            <a:endParaRPr lang="en-US" sz="2690" b="0" strike="noStrike" spc="-1">
              <a:solidFill>
                <a:srgbClr val="000000"/>
              </a:solidFill>
              <a:latin typeface="Arial"/>
            </a:endParaRPr>
          </a:p>
        </p:txBody>
      </p:sp>
      <p:sp>
        <p:nvSpPr>
          <p:cNvPr id="119"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Motorcycle + Bicycle</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8</a:t>
            </a:r>
            <a:endParaRPr lang="en-US" sz="1400" b="0" strike="noStrike" spc="-1" dirty="0">
              <a:solidFill>
                <a:schemeClr val="accent2">
                  <a:lumOff val="21760"/>
                </a:schemeClr>
              </a:solidFill>
              <a:latin typeface="Arial"/>
            </a:endParaRPr>
          </a:p>
        </p:txBody>
      </p:sp>
      <p:sp>
        <p:nvSpPr>
          <p:cNvPr id="120"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Plane + Bird</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7</a:t>
            </a: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750A09E7-8CA4-1E41-B200-8E70B7E0FE2F}"/>
              </a:ext>
            </a:extLst>
          </p:cNvPr>
          <p:cNvPicPr>
            <a:picLocks noChangeAspect="1"/>
          </p:cNvPicPr>
          <p:nvPr/>
        </p:nvPicPr>
        <p:blipFill>
          <a:blip r:embed="rId2"/>
          <a:stretch>
            <a:fillRect/>
          </a:stretch>
        </p:blipFill>
        <p:spPr>
          <a:xfrm>
            <a:off x="373020" y="1466850"/>
            <a:ext cx="3073400" cy="2209800"/>
          </a:xfrm>
          <a:prstGeom prst="rect">
            <a:avLst/>
          </a:prstGeom>
        </p:spPr>
      </p:pic>
      <p:pic>
        <p:nvPicPr>
          <p:cNvPr id="4" name="Picture 3">
            <a:extLst>
              <a:ext uri="{FF2B5EF4-FFF2-40B4-BE49-F238E27FC236}">
                <a16:creationId xmlns:a16="http://schemas.microsoft.com/office/drawing/2014/main" id="{806A7C5D-4CAE-E84F-B786-957AD515E4A5}"/>
              </a:ext>
            </a:extLst>
          </p:cNvPr>
          <p:cNvPicPr>
            <a:picLocks noChangeAspect="1"/>
          </p:cNvPicPr>
          <p:nvPr/>
        </p:nvPicPr>
        <p:blipFill>
          <a:blip r:embed="rId3"/>
          <a:stretch>
            <a:fillRect/>
          </a:stretch>
        </p:blipFill>
        <p:spPr>
          <a:xfrm>
            <a:off x="4961204" y="1466849"/>
            <a:ext cx="2410640" cy="22412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dirty="0">
                <a:solidFill>
                  <a:srgbClr val="000000"/>
                </a:solidFill>
                <a:latin typeface="Arial"/>
                <a:ea typeface="Arial"/>
              </a:rPr>
              <a:t>Part 1: Hybrid images</a:t>
            </a:r>
            <a:endParaRPr lang="en-US" sz="2690" b="0" strike="noStrike" spc="-1" dirty="0">
              <a:solidFill>
                <a:srgbClr val="000000"/>
              </a:solidFill>
              <a:latin typeface="Arial"/>
            </a:endParaRPr>
          </a:p>
        </p:txBody>
      </p:sp>
      <p:sp>
        <p:nvSpPr>
          <p:cNvPr id="122"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Einstein + Marilyn</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endParaRPr lang="en-US" sz="800"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4</a:t>
            </a:r>
            <a:endParaRPr lang="en-US" sz="1400" b="0" strike="noStrike" spc="-1" dirty="0">
              <a:solidFill>
                <a:schemeClr val="accent2">
                  <a:lumOff val="21760"/>
                </a:schemeClr>
              </a:solidFill>
              <a:latin typeface="Arial"/>
            </a:endParaRPr>
          </a:p>
        </p:txBody>
      </p:sp>
      <p:sp>
        <p:nvSpPr>
          <p:cNvPr id="123" name="PlaceHolder 3"/>
          <p:cNvSpPr>
            <a:spLocks noGrp="1"/>
          </p:cNvSpPr>
          <p:nvPr>
            <p:ph/>
          </p:nvPr>
        </p:nvSpPr>
        <p:spPr>
          <a:xfrm>
            <a:off x="4832280" y="1017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Submarine + Fish</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endParaRPr lang="en-US" sz="1400" spc="-1" dirty="0">
              <a:solidFill>
                <a:schemeClr val="accent2">
                  <a:lumOff val="21760"/>
                </a:schemeClr>
              </a:solidFill>
              <a:latin typeface="Arial"/>
              <a:ea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3</a:t>
            </a: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B2DCC297-2958-234B-9ED4-5F010FB679F1}"/>
              </a:ext>
            </a:extLst>
          </p:cNvPr>
          <p:cNvPicPr>
            <a:picLocks noChangeAspect="1"/>
          </p:cNvPicPr>
          <p:nvPr/>
        </p:nvPicPr>
        <p:blipFill>
          <a:blip r:embed="rId2"/>
          <a:stretch>
            <a:fillRect/>
          </a:stretch>
        </p:blipFill>
        <p:spPr>
          <a:xfrm>
            <a:off x="520700" y="1510840"/>
            <a:ext cx="2233414" cy="2721295"/>
          </a:xfrm>
          <a:prstGeom prst="rect">
            <a:avLst/>
          </a:prstGeom>
        </p:spPr>
      </p:pic>
      <p:pic>
        <p:nvPicPr>
          <p:cNvPr id="3" name="Picture 2">
            <a:extLst>
              <a:ext uri="{FF2B5EF4-FFF2-40B4-BE49-F238E27FC236}">
                <a16:creationId xmlns:a16="http://schemas.microsoft.com/office/drawing/2014/main" id="{57C1464B-C1A6-B346-8FAB-9C370D4AF9B2}"/>
              </a:ext>
            </a:extLst>
          </p:cNvPr>
          <p:cNvPicPr>
            <a:picLocks noChangeAspect="1"/>
          </p:cNvPicPr>
          <p:nvPr/>
        </p:nvPicPr>
        <p:blipFill>
          <a:blip r:embed="rId3"/>
          <a:stretch>
            <a:fillRect/>
          </a:stretch>
        </p:blipFill>
        <p:spPr>
          <a:xfrm>
            <a:off x="5114953" y="1510840"/>
            <a:ext cx="3073400" cy="266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2: Hybrid images with PyTorch</a:t>
            </a:r>
            <a:endParaRPr lang="en-US" sz="2690" b="0" strike="noStrike" spc="-1">
              <a:solidFill>
                <a:srgbClr val="000000"/>
              </a:solidFill>
              <a:latin typeface="Arial"/>
            </a:endParaRPr>
          </a:p>
        </p:txBody>
      </p:sp>
      <p:sp>
        <p:nvSpPr>
          <p:cNvPr id="125"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Cat + Dog</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p:txBody>
      </p:sp>
      <p:sp>
        <p:nvSpPr>
          <p:cNvPr id="126"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Motorcycle + Bicycle</a:t>
            </a:r>
          </a:p>
          <a:p>
            <a:pPr indent="0" defTabSz="914400">
              <a:lnSpc>
                <a:spcPct val="115000"/>
              </a:lnSpc>
              <a:buNone/>
              <a:tabLst>
                <a:tab pos="0" algn="l"/>
              </a:tabLst>
            </a:pPr>
            <a:endParaRPr lang="en-US" sz="1400" b="1"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4" name="Picture 3">
            <a:extLst>
              <a:ext uri="{FF2B5EF4-FFF2-40B4-BE49-F238E27FC236}">
                <a16:creationId xmlns:a16="http://schemas.microsoft.com/office/drawing/2014/main" id="{4D7C807E-A7B5-9748-8743-CB0EF218C017}"/>
              </a:ext>
            </a:extLst>
          </p:cNvPr>
          <p:cNvPicPr>
            <a:picLocks noChangeAspect="1"/>
          </p:cNvPicPr>
          <p:nvPr/>
        </p:nvPicPr>
        <p:blipFill>
          <a:blip r:embed="rId2"/>
          <a:stretch>
            <a:fillRect/>
          </a:stretch>
        </p:blipFill>
        <p:spPr>
          <a:xfrm>
            <a:off x="518958" y="1719807"/>
            <a:ext cx="2603500" cy="2286000"/>
          </a:xfrm>
          <a:prstGeom prst="rect">
            <a:avLst/>
          </a:prstGeom>
        </p:spPr>
      </p:pic>
      <p:pic>
        <p:nvPicPr>
          <p:cNvPr id="6" name="Picture 5">
            <a:extLst>
              <a:ext uri="{FF2B5EF4-FFF2-40B4-BE49-F238E27FC236}">
                <a16:creationId xmlns:a16="http://schemas.microsoft.com/office/drawing/2014/main" id="{7F3FD52D-601F-7F4D-AF2B-D4777F78C4EE}"/>
              </a:ext>
            </a:extLst>
          </p:cNvPr>
          <p:cNvPicPr>
            <a:picLocks noChangeAspect="1"/>
          </p:cNvPicPr>
          <p:nvPr/>
        </p:nvPicPr>
        <p:blipFill>
          <a:blip r:embed="rId3"/>
          <a:stretch>
            <a:fillRect/>
          </a:stretch>
        </p:blipFill>
        <p:spPr>
          <a:xfrm>
            <a:off x="4832280" y="1829643"/>
            <a:ext cx="2870200" cy="1905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2: Hybrid images with PyTorch</a:t>
            </a:r>
            <a:endParaRPr lang="en-US" sz="2690" b="0" strike="noStrike" spc="-1">
              <a:solidFill>
                <a:srgbClr val="000000"/>
              </a:solidFill>
              <a:latin typeface="Arial"/>
            </a:endParaRPr>
          </a:p>
        </p:txBody>
      </p:sp>
      <p:sp>
        <p:nvSpPr>
          <p:cNvPr id="128"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Plane + Bird</a:t>
            </a:r>
          </a:p>
          <a:p>
            <a:pPr indent="0" defTabSz="914400">
              <a:lnSpc>
                <a:spcPct val="115000"/>
              </a:lnSpc>
              <a:buNone/>
              <a:tabLst>
                <a:tab pos="0" algn="l"/>
              </a:tabLst>
            </a:pPr>
            <a:endParaRPr lang="en-US" sz="1400" b="1"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sp>
        <p:nvSpPr>
          <p:cNvPr id="129"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Einstein + Marilyn</a:t>
            </a: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2" name="Picture 1">
            <a:extLst>
              <a:ext uri="{FF2B5EF4-FFF2-40B4-BE49-F238E27FC236}">
                <a16:creationId xmlns:a16="http://schemas.microsoft.com/office/drawing/2014/main" id="{50E30E65-B267-C743-8D9C-7D2F1E1668A9}"/>
              </a:ext>
            </a:extLst>
          </p:cNvPr>
          <p:cNvPicPr>
            <a:picLocks noChangeAspect="1"/>
          </p:cNvPicPr>
          <p:nvPr/>
        </p:nvPicPr>
        <p:blipFill>
          <a:blip r:embed="rId2"/>
          <a:stretch>
            <a:fillRect/>
          </a:stretch>
        </p:blipFill>
        <p:spPr>
          <a:xfrm>
            <a:off x="625166" y="1895640"/>
            <a:ext cx="2374900" cy="2095500"/>
          </a:xfrm>
          <a:prstGeom prst="rect">
            <a:avLst/>
          </a:prstGeom>
        </p:spPr>
      </p:pic>
      <p:pic>
        <p:nvPicPr>
          <p:cNvPr id="3" name="Picture 2">
            <a:extLst>
              <a:ext uri="{FF2B5EF4-FFF2-40B4-BE49-F238E27FC236}">
                <a16:creationId xmlns:a16="http://schemas.microsoft.com/office/drawing/2014/main" id="{75837CEB-5132-674C-9F66-BACE83B380D2}"/>
              </a:ext>
            </a:extLst>
          </p:cNvPr>
          <p:cNvPicPr>
            <a:picLocks noChangeAspect="1"/>
          </p:cNvPicPr>
          <p:nvPr/>
        </p:nvPicPr>
        <p:blipFill>
          <a:blip r:embed="rId3"/>
          <a:stretch>
            <a:fillRect/>
          </a:stretch>
        </p:blipFill>
        <p:spPr>
          <a:xfrm>
            <a:off x="5204078" y="1895639"/>
            <a:ext cx="1714612" cy="202079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8962</TotalTime>
  <Words>2095</Words>
  <Application>Microsoft Macintosh PowerPoint</Application>
  <PresentationFormat>On-screen Show (16:9)</PresentationFormat>
  <Paragraphs>198</Paragraphs>
  <Slides>21</Slides>
  <Notes>0</Notes>
  <HiddenSlides>0</HiddenSlides>
  <MMClips>0</MMClips>
  <ScaleCrop>false</ScaleCrop>
  <HeadingPairs>
    <vt:vector size="6" baseType="variant">
      <vt:variant>
        <vt:lpstr>Fonts Used</vt:lpstr>
      </vt:variant>
      <vt:variant>
        <vt:i4>5</vt:i4>
      </vt:variant>
      <vt:variant>
        <vt:lpstr>Theme</vt:lpstr>
      </vt:variant>
      <vt:variant>
        <vt:i4>22</vt:i4>
      </vt:variant>
      <vt:variant>
        <vt:lpstr>Slide Titles</vt:lpstr>
      </vt:variant>
      <vt:variant>
        <vt:i4>21</vt:i4>
      </vt:variant>
    </vt:vector>
  </HeadingPairs>
  <TitlesOfParts>
    <vt:vector size="48" baseType="lpstr">
      <vt:lpstr>Arial</vt:lpstr>
      <vt:lpstr>Helvetica</vt:lpstr>
      <vt:lpstr>Symbol</vt:lpstr>
      <vt:lpstr>Times New Roman</vt:lpstr>
      <vt:lpstr>Wingdings</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CS 6476 Project 1</vt:lpstr>
      <vt:lpstr>Part 1: Image filtering</vt:lpstr>
      <vt:lpstr>Part 1: Image filtering</vt:lpstr>
      <vt:lpstr>Part 1: Image filtering</vt:lpstr>
      <vt:lpstr>Part 1: Hybrid images</vt:lpstr>
      <vt:lpstr>Part 1: Hybrid images</vt:lpstr>
      <vt:lpstr>Part 1: Hybrid images</vt:lpstr>
      <vt:lpstr>Part 2: Hybrid images with PyTorch</vt:lpstr>
      <vt:lpstr>Part 2: Hybrid images with PyTorch</vt:lpstr>
      <vt:lpstr>Part 2: Hybrid images with PyTorch</vt:lpstr>
      <vt:lpstr>Part 3: Understanding input/output shapes in PyTorch</vt:lpstr>
      <vt:lpstr>Part 3: Understanding input/output shapes in PyTorch</vt:lpstr>
      <vt:lpstr>Part 3: Understanding input/output shapes in PyTorch</vt:lpstr>
      <vt:lpstr>Part 3: Understanding input/output shapes in PyTorch</vt:lpstr>
      <vt:lpstr>Part 4: Frequency Domain Convolutions (extra credit)</vt:lpstr>
      <vt:lpstr>Part 4: Frequency Domain Convolutions (extra credit)</vt:lpstr>
      <vt:lpstr>Part 4: Frequency Domain Convolutions (extra credit)</vt:lpstr>
      <vt:lpstr>Part 4: Frequency Domain Convolutions (extra credit)</vt:lpstr>
      <vt:lpstr>Part 4: Frequency Domain Convolutions (extra credit)</vt:lpstr>
      <vt:lpstr>Part 4: Frequency Domain Convolutions (extra credit)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6476 Project 1</dc:title>
  <dc:subject/>
  <dc:creator/>
  <dc:description/>
  <cp:lastModifiedBy>Microsoft Office User</cp:lastModifiedBy>
  <cp:revision>117</cp:revision>
  <dcterms:modified xsi:type="dcterms:W3CDTF">2025-09-05T03:01:01Z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21</vt:i4>
  </property>
</Properties>
</file>